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9" r:id="rId3"/>
    <p:sldId id="312" r:id="rId4"/>
    <p:sldId id="321" r:id="rId5"/>
    <p:sldId id="322" r:id="rId6"/>
    <p:sldId id="323" r:id="rId7"/>
    <p:sldId id="324" r:id="rId8"/>
    <p:sldId id="325" r:id="rId9"/>
    <p:sldId id="326" r:id="rId10"/>
    <p:sldId id="327" r:id="rId11"/>
    <p:sldId id="328" r:id="rId12"/>
    <p:sldId id="329" r:id="rId13"/>
    <p:sldId id="341" r:id="rId14"/>
    <p:sldId id="330" r:id="rId15"/>
    <p:sldId id="342" r:id="rId16"/>
    <p:sldId id="331" r:id="rId17"/>
    <p:sldId id="332" r:id="rId18"/>
    <p:sldId id="334" r:id="rId19"/>
    <p:sldId id="335" r:id="rId20"/>
    <p:sldId id="337" r:id="rId21"/>
    <p:sldId id="338" r:id="rId22"/>
    <p:sldId id="339" r:id="rId23"/>
    <p:sldId id="340" r:id="rId24"/>
    <p:sldId id="333" r:id="rId25"/>
    <p:sldId id="261" r:id="rId26"/>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p:cViewPr varScale="1">
        <p:scale>
          <a:sx n="89" d="100"/>
          <a:sy n="89" d="100"/>
        </p:scale>
        <p:origin x="163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3177" tIns="46589" rIns="93177" bIns="46589" rtlCol="0"/>
          <a:lstStyle>
            <a:lvl1pPr algn="r">
              <a:defRPr sz="1200"/>
            </a:lvl1pPr>
          </a:lstStyle>
          <a:p>
            <a:fld id="{BBE773D9-08DD-45C3-B6EA-7EBBB2591AFA}" type="datetimeFigureOut">
              <a:rPr lang="en-GB" smtClean="0"/>
              <a:t>24/05/2015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3177" tIns="46589" rIns="93177" bIns="46589"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21</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24/05/2015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24/05/2015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24/05/2015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24/05/2015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24/05/2015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24/05/2015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24/05/2015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24/05/2015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24/05/2015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24/05/2015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24/05/2015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24/05/2015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764704"/>
            <a:ext cx="7772400" cy="648072"/>
          </a:xfrm>
        </p:spPr>
        <p:txBody>
          <a:bodyPr>
            <a:normAutofit fontScale="90000"/>
          </a:bodyPr>
          <a:lstStyle/>
          <a:p>
            <a:pPr rtl="1"/>
            <a:r>
              <a:rPr lang="ar-KW" sz="3600" b="1" dirty="0" smtClean="0">
                <a:solidFill>
                  <a:srgbClr val="8C8A26"/>
                </a:solidFill>
                <a:cs typeface="+mn-cs"/>
              </a:rPr>
              <a:t/>
            </a:r>
            <a:br>
              <a:rPr lang="ar-KW" sz="3600" b="1" dirty="0" smtClean="0">
                <a:solidFill>
                  <a:srgbClr val="8C8A26"/>
                </a:solidFill>
                <a:cs typeface="+mn-cs"/>
              </a:rPr>
            </a:br>
            <a:r>
              <a:rPr lang="ar-KW" sz="3600" b="1" dirty="0" smtClean="0">
                <a:solidFill>
                  <a:srgbClr val="8C8A26"/>
                </a:solidFill>
                <a:cs typeface="+mn-cs"/>
              </a:rPr>
              <a:t>ورشة عمل</a:t>
            </a:r>
            <a:r>
              <a:rPr lang="en-US" sz="4800" b="1" dirty="0" smtClean="0">
                <a:solidFill>
                  <a:srgbClr val="8C8A26"/>
                </a:solidFill>
              </a:rPr>
              <a:t/>
            </a:r>
            <a:br>
              <a:rPr lang="en-US" sz="4800" b="1" dirty="0" smtClean="0">
                <a:solidFill>
                  <a:srgbClr val="8C8A26"/>
                </a:solidFill>
              </a:rPr>
            </a:br>
            <a:endParaRPr lang="en-GB" sz="4800" dirty="0"/>
          </a:p>
        </p:txBody>
      </p:sp>
      <p:sp>
        <p:nvSpPr>
          <p:cNvPr id="3" name="Subtitle 2"/>
          <p:cNvSpPr>
            <a:spLocks noGrp="1"/>
          </p:cNvSpPr>
          <p:nvPr>
            <p:ph type="subTitle" idx="1"/>
          </p:nvPr>
        </p:nvSpPr>
        <p:spPr>
          <a:xfrm>
            <a:off x="1763688" y="1412776"/>
            <a:ext cx="6912768" cy="4272880"/>
          </a:xfrm>
        </p:spPr>
        <p:txBody>
          <a:bodyPr>
            <a:normAutofit fontScale="77500" lnSpcReduction="20000"/>
          </a:bodyPr>
          <a:lstStyle/>
          <a:p>
            <a:r>
              <a:rPr lang="ar-KW" sz="3900" b="1" dirty="0" smtClean="0">
                <a:solidFill>
                  <a:srgbClr val="1F497D"/>
                </a:solidFill>
                <a:cs typeface="Times New Roman"/>
              </a:rPr>
              <a:t>تعليمات هيئة أسواق المال رقم  (</a:t>
            </a:r>
            <a:r>
              <a:rPr lang="ar-KW" sz="3900" b="1" dirty="0" err="1" smtClean="0">
                <a:solidFill>
                  <a:srgbClr val="1F497D"/>
                </a:solidFill>
                <a:cs typeface="Times New Roman"/>
              </a:rPr>
              <a:t>هـ.أ.م</a:t>
            </a:r>
            <a:r>
              <a:rPr lang="ar-KW" sz="3900" b="1" dirty="0" smtClean="0">
                <a:solidFill>
                  <a:srgbClr val="1F497D"/>
                </a:solidFill>
                <a:cs typeface="Times New Roman"/>
              </a:rPr>
              <a:t>/</a:t>
            </a:r>
            <a:r>
              <a:rPr lang="ar-KW" sz="3900" b="1" dirty="0" err="1" smtClean="0">
                <a:solidFill>
                  <a:srgbClr val="1F497D"/>
                </a:solidFill>
                <a:cs typeface="Times New Roman"/>
              </a:rPr>
              <a:t>ق.ر</a:t>
            </a:r>
            <a:r>
              <a:rPr lang="ar-KW" sz="3900" b="1" dirty="0" smtClean="0">
                <a:solidFill>
                  <a:srgbClr val="1F497D"/>
                </a:solidFill>
                <a:cs typeface="Times New Roman"/>
              </a:rPr>
              <a:t>/</a:t>
            </a:r>
            <a:r>
              <a:rPr lang="ar-KW" sz="3900" b="1" dirty="0" err="1" smtClean="0">
                <a:solidFill>
                  <a:srgbClr val="1F497D"/>
                </a:solidFill>
                <a:cs typeface="Times New Roman"/>
              </a:rPr>
              <a:t>ح.ش</a:t>
            </a:r>
            <a:r>
              <a:rPr lang="ar-KW" sz="3900" b="1" dirty="0" smtClean="0">
                <a:solidFill>
                  <a:srgbClr val="1F497D"/>
                </a:solidFill>
                <a:cs typeface="Times New Roman"/>
              </a:rPr>
              <a:t>/2013/5)</a:t>
            </a:r>
          </a:p>
          <a:p>
            <a:r>
              <a:rPr lang="ar-KW" sz="3900" b="1" dirty="0" smtClean="0">
                <a:solidFill>
                  <a:srgbClr val="1F497D"/>
                </a:solidFill>
                <a:cs typeface="Times New Roman"/>
              </a:rPr>
              <a:t>بشأن تنظيم التعامل في الأوراق المالية لأعضاء مجلس الإدارة وأعضاء الجهاز التنفيذي وغيرهم من الأشخاص المطلعين في الشركات المساهمة </a:t>
            </a:r>
          </a:p>
          <a:p>
            <a:r>
              <a:rPr lang="ar-KW" sz="3900" b="1" dirty="0" smtClean="0">
                <a:solidFill>
                  <a:srgbClr val="1F497D"/>
                </a:solidFill>
                <a:cs typeface="Times New Roman"/>
              </a:rPr>
              <a:t>وطريقة الإفصاح عنها</a:t>
            </a:r>
          </a:p>
          <a:p>
            <a:endParaRPr lang="ar-KW" sz="3600" b="1" dirty="0" smtClean="0">
              <a:solidFill>
                <a:srgbClr val="1F497D"/>
              </a:solidFill>
              <a:cs typeface="Times New Roman"/>
            </a:endParaRPr>
          </a:p>
          <a:p>
            <a:r>
              <a:rPr lang="ar-KW" sz="3600" b="1" dirty="0" smtClean="0">
                <a:solidFill>
                  <a:srgbClr val="1F497D"/>
                </a:solidFill>
                <a:cs typeface="Times New Roman"/>
              </a:rPr>
              <a:t>يوسف الرومي                           ناصر الصقعبي</a:t>
            </a:r>
          </a:p>
          <a:p>
            <a:r>
              <a:rPr lang="ar-KW" sz="3600" b="1" dirty="0" smtClean="0">
                <a:solidFill>
                  <a:srgbClr val="1F497D"/>
                </a:solidFill>
                <a:cs typeface="Times New Roman"/>
              </a:rPr>
              <a:t>إدارة الإفصاح</a:t>
            </a:r>
          </a:p>
          <a:p>
            <a:r>
              <a:rPr lang="ar-KW" sz="2800" b="1" dirty="0" smtClean="0">
                <a:solidFill>
                  <a:srgbClr val="1F497D"/>
                </a:solidFill>
                <a:cs typeface="Times New Roman"/>
              </a:rPr>
              <a:t>02/06/2015 </a:t>
            </a:r>
          </a:p>
        </p:txBody>
      </p:sp>
      <p:pic>
        <p:nvPicPr>
          <p:cNvPr id="6" name="Picture 5" descr="Picture 3.png"/>
          <p:cNvPicPr>
            <a:picLocks noChangeAspect="1"/>
          </p:cNvPicPr>
          <p:nvPr/>
        </p:nvPicPr>
        <p:blipFill rotWithShape="1">
          <a:blip r:embed="rId2" cstate="print"/>
          <a:srcRect r="75690"/>
          <a:stretch/>
        </p:blipFill>
        <p:spPr>
          <a:xfrm>
            <a:off x="1" y="0"/>
            <a:ext cx="176368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rPr>
              <a:t>تعليمات هيئة أسواق المال رقم </a:t>
            </a:r>
            <a:r>
              <a:rPr lang="ar-KW" sz="2400" b="1" dirty="0" smtClean="0">
                <a:solidFill>
                  <a:srgbClr val="1F497D"/>
                </a:solidFill>
              </a:rPr>
              <a:t>(</a:t>
            </a:r>
            <a:r>
              <a:rPr lang="ar-KW" sz="2400" b="1" dirty="0" err="1" smtClean="0">
                <a:solidFill>
                  <a:srgbClr val="1F497D"/>
                </a:solidFill>
              </a:rPr>
              <a:t>هـ.أ.م</a:t>
            </a:r>
            <a:r>
              <a:rPr lang="ar-KW" sz="2400" b="1" dirty="0" smtClean="0">
                <a:solidFill>
                  <a:srgbClr val="1F497D"/>
                </a:solidFill>
              </a:rPr>
              <a:t>/</a:t>
            </a:r>
            <a:r>
              <a:rPr lang="ar-KW" sz="2400" b="1" dirty="0" err="1" smtClean="0">
                <a:solidFill>
                  <a:srgbClr val="1F497D"/>
                </a:solidFill>
              </a:rPr>
              <a:t>ق.ر</a:t>
            </a:r>
            <a:r>
              <a:rPr lang="ar-KW" sz="2400" b="1" dirty="0" smtClean="0">
                <a:solidFill>
                  <a:srgbClr val="1F497D"/>
                </a:solidFill>
              </a:rPr>
              <a:t>/</a:t>
            </a:r>
            <a:r>
              <a:rPr lang="ar-KW" sz="2400" b="1" dirty="0" err="1" smtClean="0">
                <a:solidFill>
                  <a:srgbClr val="1F497D"/>
                </a:solidFill>
              </a:rPr>
              <a:t>ح.ش</a:t>
            </a:r>
            <a:r>
              <a:rPr lang="ar-KW" sz="2400" b="1" dirty="0" smtClean="0">
                <a:solidFill>
                  <a:srgbClr val="1F497D"/>
                </a:solidFill>
              </a:rPr>
              <a:t>/2013/5) </a:t>
            </a:r>
            <a:endParaRPr lang="ar-KW" sz="2400" b="1" dirty="0">
              <a:solidFill>
                <a:srgbClr val="1F497D"/>
              </a:solidFill>
            </a:endParaRPr>
          </a:p>
        </p:txBody>
      </p:sp>
      <p:sp>
        <p:nvSpPr>
          <p:cNvPr id="3" name="Content Placeholder 2"/>
          <p:cNvSpPr>
            <a:spLocks noGrp="1"/>
          </p:cNvSpPr>
          <p:nvPr>
            <p:ph idx="1"/>
          </p:nvPr>
        </p:nvSpPr>
        <p:spPr>
          <a:xfrm>
            <a:off x="395536" y="1600200"/>
            <a:ext cx="8138864" cy="4525963"/>
          </a:xfrm>
        </p:spPr>
        <p:txBody>
          <a:bodyPr>
            <a:normAutofit fontScale="85000" lnSpcReduction="20000"/>
          </a:bodyPr>
          <a:lstStyle/>
          <a:p>
            <a:pPr marL="0" lvl="0" indent="0" algn="r" rtl="1" fontAlgn="base">
              <a:spcBef>
                <a:spcPct val="0"/>
              </a:spcBef>
              <a:spcAft>
                <a:spcPts val="600"/>
              </a:spcAft>
              <a:buNone/>
            </a:pPr>
            <a:r>
              <a:rPr lang="ar-KW" sz="2800" b="1" u="sng" dirty="0" smtClean="0">
                <a:solidFill>
                  <a:schemeClr val="tx2"/>
                </a:solidFill>
              </a:rPr>
              <a:t>6- </a:t>
            </a:r>
            <a:r>
              <a:rPr lang="ar-KW" sz="2800" b="1" u="sng" dirty="0">
                <a:solidFill>
                  <a:schemeClr val="tx2"/>
                </a:solidFill>
              </a:rPr>
              <a:t>مسئوليات الشخص </a:t>
            </a:r>
            <a:r>
              <a:rPr lang="ar-KW" sz="2800" b="1" u="sng" dirty="0" smtClean="0">
                <a:solidFill>
                  <a:schemeClr val="tx2"/>
                </a:solidFill>
              </a:rPr>
              <a:t>المطلع:</a:t>
            </a:r>
            <a:endParaRPr lang="en-US" sz="2800" b="1" u="sng" dirty="0">
              <a:solidFill>
                <a:schemeClr val="tx2"/>
              </a:solidFill>
            </a:endParaRPr>
          </a:p>
          <a:p>
            <a:pPr marL="0" lvl="0" indent="0" algn="just" rtl="1" fontAlgn="base">
              <a:lnSpc>
                <a:spcPct val="115000"/>
              </a:lnSpc>
              <a:spcBef>
                <a:spcPts val="0"/>
              </a:spcBef>
              <a:buNone/>
            </a:pPr>
            <a:endParaRPr lang="en-US" sz="2400" dirty="0">
              <a:solidFill>
                <a:schemeClr val="tx2"/>
              </a:solidFill>
              <a:ea typeface="Calibri"/>
            </a:endParaRPr>
          </a:p>
          <a:p>
            <a:pPr algn="r" rtl="1" fontAlgn="base">
              <a:spcBef>
                <a:spcPct val="0"/>
              </a:spcBef>
              <a:spcAft>
                <a:spcPts val="600"/>
              </a:spcAft>
            </a:pPr>
            <a:r>
              <a:rPr lang="ar-KW" sz="2400" dirty="0" smtClean="0">
                <a:solidFill>
                  <a:schemeClr val="tx2"/>
                </a:solidFill>
              </a:rPr>
              <a:t> </a:t>
            </a:r>
            <a:r>
              <a:rPr lang="ar-KW" sz="2800" b="1" dirty="0">
                <a:solidFill>
                  <a:schemeClr val="tx2"/>
                </a:solidFill>
              </a:rPr>
              <a:t>يجب على الشخص المطلع التعامل بشكل منصف وأخلاقي والتقيد بمعايير النزاهة والأمانة ، وذلك من خلال مراعاة ما يلي ، كحد أدنى:</a:t>
            </a:r>
          </a:p>
          <a:p>
            <a:pPr marL="0" indent="0" algn="r" rtl="1" fontAlgn="base">
              <a:spcBef>
                <a:spcPct val="0"/>
              </a:spcBef>
              <a:spcAft>
                <a:spcPts val="600"/>
              </a:spcAft>
              <a:buNone/>
            </a:pPr>
            <a:endParaRPr lang="ar-KW" sz="2400" b="1" dirty="0">
              <a:solidFill>
                <a:schemeClr val="tx2"/>
              </a:solidFill>
            </a:endParaRPr>
          </a:p>
          <a:p>
            <a:pPr marL="0" indent="0" algn="r" rtl="1" fontAlgn="base">
              <a:spcBef>
                <a:spcPct val="0"/>
              </a:spcBef>
              <a:spcAft>
                <a:spcPts val="600"/>
              </a:spcAft>
              <a:buNone/>
            </a:pPr>
            <a:r>
              <a:rPr lang="ar-KW" sz="2400" b="1" dirty="0">
                <a:solidFill>
                  <a:schemeClr val="tx2"/>
                </a:solidFill>
              </a:rPr>
              <a:t>   </a:t>
            </a:r>
            <a:r>
              <a:rPr lang="ar-KW" sz="2400" dirty="0">
                <a:solidFill>
                  <a:schemeClr val="tx2"/>
                </a:solidFill>
              </a:rPr>
              <a:t>- الحفاظ على سرية البيانات والمعلومات الجوهرية التي اطلع عليها </a:t>
            </a:r>
            <a:r>
              <a:rPr lang="ar-KW" sz="2400" dirty="0" smtClean="0">
                <a:solidFill>
                  <a:schemeClr val="tx2"/>
                </a:solidFill>
              </a:rPr>
              <a:t>بحكــم </a:t>
            </a:r>
            <a:r>
              <a:rPr lang="ar-KW" sz="2400" dirty="0">
                <a:solidFill>
                  <a:schemeClr val="tx2"/>
                </a:solidFill>
              </a:rPr>
              <a:t>موقعه </a:t>
            </a:r>
            <a:r>
              <a:rPr lang="ar-KW" sz="2400" dirty="0" smtClean="0">
                <a:solidFill>
                  <a:schemeClr val="tx2"/>
                </a:solidFill>
              </a:rPr>
              <a:t>أو </a:t>
            </a:r>
            <a:r>
              <a:rPr lang="ar-KW" sz="2400" dirty="0">
                <a:solidFill>
                  <a:schemeClr val="tx2"/>
                </a:solidFill>
              </a:rPr>
              <a:t>من </a:t>
            </a:r>
            <a:r>
              <a:rPr lang="ar-KW" sz="2400" dirty="0" smtClean="0">
                <a:solidFill>
                  <a:schemeClr val="tx2"/>
                </a:solidFill>
              </a:rPr>
              <a:t>خــلال</a:t>
            </a: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a:t>
            </a:r>
            <a:r>
              <a:rPr lang="ar-KW" sz="2400" dirty="0">
                <a:solidFill>
                  <a:schemeClr val="tx2"/>
                </a:solidFill>
              </a:rPr>
              <a:t>علاقاته المهنية.</a:t>
            </a:r>
          </a:p>
          <a:p>
            <a:pPr marL="0" indent="0" algn="r" rtl="1" fontAlgn="base">
              <a:spcBef>
                <a:spcPct val="0"/>
              </a:spcBef>
              <a:spcAft>
                <a:spcPts val="600"/>
              </a:spcAft>
              <a:buNone/>
            </a:pPr>
            <a:endParaRPr lang="ar-KW" sz="2400" dirty="0">
              <a:solidFill>
                <a:schemeClr val="tx2"/>
              </a:solidFill>
            </a:endParaRPr>
          </a:p>
          <a:p>
            <a:pPr marL="0" indent="0" algn="r" rtl="1" fontAlgn="base">
              <a:spcBef>
                <a:spcPct val="0"/>
              </a:spcBef>
              <a:spcAft>
                <a:spcPts val="600"/>
              </a:spcAft>
              <a:buNone/>
            </a:pPr>
            <a:r>
              <a:rPr lang="ar-KW" sz="2400" dirty="0">
                <a:solidFill>
                  <a:schemeClr val="tx2"/>
                </a:solidFill>
              </a:rPr>
              <a:t>   - الالتزام بعدم الانتفاع من أو استغلال بيانات ومعلومات جوهرية اطلع </a:t>
            </a:r>
            <a:r>
              <a:rPr lang="ar-KW" sz="2400" dirty="0" smtClean="0">
                <a:solidFill>
                  <a:schemeClr val="tx2"/>
                </a:solidFill>
              </a:rPr>
              <a:t>عليها </a:t>
            </a:r>
            <a:r>
              <a:rPr lang="ar-KW" sz="2400" dirty="0">
                <a:solidFill>
                  <a:schemeClr val="tx2"/>
                </a:solidFill>
              </a:rPr>
              <a:t>بحكم موقعه أو </a:t>
            </a:r>
            <a:r>
              <a:rPr lang="ar-KW" sz="2400" dirty="0" smtClean="0">
                <a:solidFill>
                  <a:schemeClr val="tx2"/>
                </a:solidFill>
              </a:rPr>
              <a:t>من</a:t>
            </a: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a:t>
            </a:r>
            <a:r>
              <a:rPr lang="ar-KW" sz="2400" dirty="0">
                <a:solidFill>
                  <a:schemeClr val="tx2"/>
                </a:solidFill>
              </a:rPr>
              <a:t>خلال علاقاته المهنية.</a:t>
            </a:r>
          </a:p>
          <a:p>
            <a:pPr marL="0" indent="0" algn="r" rtl="1" fontAlgn="base">
              <a:spcBef>
                <a:spcPct val="0"/>
              </a:spcBef>
              <a:spcAft>
                <a:spcPts val="600"/>
              </a:spcAft>
              <a:buNone/>
            </a:pPr>
            <a:endParaRPr lang="ar-KW" sz="2400" dirty="0">
              <a:solidFill>
                <a:schemeClr val="tx2"/>
              </a:solidFill>
            </a:endParaRPr>
          </a:p>
          <a:p>
            <a:pPr marL="0" indent="0" algn="r" rtl="1" fontAlgn="base">
              <a:spcBef>
                <a:spcPct val="0"/>
              </a:spcBef>
              <a:spcAft>
                <a:spcPts val="600"/>
              </a:spcAft>
              <a:buNone/>
            </a:pPr>
            <a:r>
              <a:rPr lang="ar-KW" sz="2400" dirty="0">
                <a:solidFill>
                  <a:schemeClr val="tx2"/>
                </a:solidFill>
              </a:rPr>
              <a:t>   - الحفاظ على سرية </a:t>
            </a:r>
            <a:r>
              <a:rPr lang="ar-KW" sz="2400" dirty="0" smtClean="0">
                <a:solidFill>
                  <a:schemeClr val="tx2"/>
                </a:solidFill>
              </a:rPr>
              <a:t>البيانات </a:t>
            </a:r>
            <a:r>
              <a:rPr lang="ar-KW" sz="2400" dirty="0">
                <a:solidFill>
                  <a:schemeClr val="tx2"/>
                </a:solidFill>
              </a:rPr>
              <a:t>والمعلومات </a:t>
            </a:r>
            <a:r>
              <a:rPr lang="ar-KW" sz="2400" dirty="0" smtClean="0">
                <a:solidFill>
                  <a:schemeClr val="tx2"/>
                </a:solidFill>
              </a:rPr>
              <a:t>الجوهريــة </a:t>
            </a:r>
            <a:r>
              <a:rPr lang="ar-KW" sz="2400" dirty="0">
                <a:solidFill>
                  <a:schemeClr val="tx2"/>
                </a:solidFill>
              </a:rPr>
              <a:t>الخاصة بعملاء </a:t>
            </a:r>
            <a:r>
              <a:rPr lang="ar-KW" sz="2400" dirty="0" smtClean="0">
                <a:solidFill>
                  <a:schemeClr val="tx2"/>
                </a:solidFill>
              </a:rPr>
              <a:t>المصــدر وعدم الانتفاع </a:t>
            </a:r>
            <a:r>
              <a:rPr lang="ar-KW" sz="2400" dirty="0">
                <a:solidFill>
                  <a:schemeClr val="tx2"/>
                </a:solidFill>
              </a:rPr>
              <a:t>أو </a:t>
            </a:r>
            <a:endParaRPr lang="ar-KW" sz="2400" dirty="0" smtClean="0">
              <a:solidFill>
                <a:schemeClr val="tx2"/>
              </a:solidFill>
            </a:endParaRP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استغلال </a:t>
            </a:r>
            <a:r>
              <a:rPr lang="ar-KW" sz="2400" dirty="0">
                <a:solidFill>
                  <a:schemeClr val="tx2"/>
                </a:solidFill>
              </a:rPr>
              <a:t>البيانات والمعلومات المتعلقة بعملاء المصدر.</a:t>
            </a:r>
            <a:endParaRPr lang="en-US" sz="2400" dirty="0">
              <a:solidFill>
                <a:schemeClr val="tx2"/>
              </a:solidFill>
            </a:endParaRPr>
          </a:p>
          <a:p>
            <a:pPr marL="0" indent="0" algn="r" rtl="1" fontAlgn="base">
              <a:spcBef>
                <a:spcPct val="0"/>
              </a:spcBef>
              <a:spcAft>
                <a:spcPts val="600"/>
              </a:spcAft>
              <a:buNone/>
            </a:pP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08871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rPr>
              <a:t>تعليمات هيئة أسواق المال رقم </a:t>
            </a:r>
            <a:r>
              <a:rPr lang="ar-KW" sz="2400" b="1" dirty="0" smtClean="0">
                <a:solidFill>
                  <a:srgbClr val="1F497D"/>
                </a:solidFill>
              </a:rPr>
              <a:t>(</a:t>
            </a:r>
            <a:r>
              <a:rPr lang="ar-KW" sz="2400" b="1" dirty="0" err="1" smtClean="0">
                <a:solidFill>
                  <a:srgbClr val="1F497D"/>
                </a:solidFill>
              </a:rPr>
              <a:t>هـ.أ.م</a:t>
            </a:r>
            <a:r>
              <a:rPr lang="ar-KW" sz="2400" b="1" dirty="0" smtClean="0">
                <a:solidFill>
                  <a:srgbClr val="1F497D"/>
                </a:solidFill>
              </a:rPr>
              <a:t>/</a:t>
            </a:r>
            <a:r>
              <a:rPr lang="ar-KW" sz="2400" b="1" dirty="0" err="1" smtClean="0">
                <a:solidFill>
                  <a:srgbClr val="1F497D"/>
                </a:solidFill>
              </a:rPr>
              <a:t>ق.ر</a:t>
            </a:r>
            <a:r>
              <a:rPr lang="ar-KW" sz="2400" b="1" dirty="0" smtClean="0">
                <a:solidFill>
                  <a:srgbClr val="1F497D"/>
                </a:solidFill>
              </a:rPr>
              <a:t>/</a:t>
            </a:r>
            <a:r>
              <a:rPr lang="ar-KW" sz="2400" b="1" dirty="0" err="1" smtClean="0">
                <a:solidFill>
                  <a:srgbClr val="1F497D"/>
                </a:solidFill>
              </a:rPr>
              <a:t>ح.ش</a:t>
            </a:r>
            <a:r>
              <a:rPr lang="ar-KW" sz="2400" b="1" dirty="0" smtClean="0">
                <a:solidFill>
                  <a:srgbClr val="1F497D"/>
                </a:solidFill>
              </a:rPr>
              <a:t>/2013/5)</a:t>
            </a:r>
            <a:endParaRPr lang="ar-KW" sz="2400" b="1" dirty="0">
              <a:solidFill>
                <a:srgbClr val="1F497D"/>
              </a:solidFill>
            </a:endParaRPr>
          </a:p>
        </p:txBody>
      </p:sp>
      <p:sp>
        <p:nvSpPr>
          <p:cNvPr id="3" name="Content Placeholder 2"/>
          <p:cNvSpPr>
            <a:spLocks noGrp="1"/>
          </p:cNvSpPr>
          <p:nvPr>
            <p:ph idx="1"/>
          </p:nvPr>
        </p:nvSpPr>
        <p:spPr>
          <a:xfrm>
            <a:off x="395536" y="1556792"/>
            <a:ext cx="8138864" cy="4525963"/>
          </a:xfrm>
        </p:spPr>
        <p:txBody>
          <a:bodyPr>
            <a:normAutofit fontScale="92500" lnSpcReduction="20000"/>
          </a:bodyPr>
          <a:lstStyle/>
          <a:p>
            <a:pPr marL="0" lvl="0" indent="0" algn="r" rtl="1" fontAlgn="base">
              <a:spcBef>
                <a:spcPct val="0"/>
              </a:spcBef>
              <a:spcAft>
                <a:spcPts val="600"/>
              </a:spcAft>
              <a:buNone/>
            </a:pPr>
            <a:r>
              <a:rPr lang="ar-KW" sz="2800" b="1" u="sng" dirty="0" smtClean="0">
                <a:solidFill>
                  <a:schemeClr val="tx2"/>
                </a:solidFill>
              </a:rPr>
              <a:t>7- </a:t>
            </a:r>
            <a:r>
              <a:rPr lang="ar-KW" sz="2800" b="1" u="sng" dirty="0">
                <a:solidFill>
                  <a:schemeClr val="tx2"/>
                </a:solidFill>
              </a:rPr>
              <a:t>فترات حظـــر </a:t>
            </a:r>
            <a:r>
              <a:rPr lang="ar-KW" sz="2800" b="1" u="sng" dirty="0" smtClean="0">
                <a:solidFill>
                  <a:schemeClr val="tx2"/>
                </a:solidFill>
              </a:rPr>
              <a:t>التــــداول:</a:t>
            </a:r>
            <a:endParaRPr lang="en-US" sz="2800" b="1" u="sng" dirty="0">
              <a:solidFill>
                <a:schemeClr val="tx2"/>
              </a:solidFill>
            </a:endParaRPr>
          </a:p>
          <a:p>
            <a:pPr marL="0" lvl="0" indent="0" algn="r" rtl="1" fontAlgn="base">
              <a:spcBef>
                <a:spcPct val="0"/>
              </a:spcBef>
              <a:spcAft>
                <a:spcPts val="600"/>
              </a:spcAft>
              <a:buNone/>
            </a:pPr>
            <a:endParaRPr lang="ar-KW" sz="2400" dirty="0">
              <a:solidFill>
                <a:schemeClr val="tx2"/>
              </a:solidFill>
            </a:endParaRPr>
          </a:p>
          <a:p>
            <a:pPr marL="0" indent="0" algn="just" rtl="1" fontAlgn="base">
              <a:spcAft>
                <a:spcPct val="0"/>
              </a:spcAft>
              <a:buNone/>
            </a:pPr>
            <a:r>
              <a:rPr lang="ar-KW" sz="2800" b="1" dirty="0" smtClean="0">
                <a:solidFill>
                  <a:schemeClr val="tx2"/>
                </a:solidFill>
              </a:rPr>
              <a:t>7-1 أعضاء </a:t>
            </a:r>
            <a:r>
              <a:rPr lang="ar-KW" sz="2800" b="1" dirty="0">
                <a:solidFill>
                  <a:schemeClr val="tx2"/>
                </a:solidFill>
              </a:rPr>
              <a:t>مجلس الإدارة. </a:t>
            </a:r>
          </a:p>
          <a:p>
            <a:pPr marL="0" indent="0" algn="just" rtl="1" fontAlgn="base">
              <a:spcAft>
                <a:spcPct val="0"/>
              </a:spcAft>
              <a:buNone/>
            </a:pPr>
            <a:endParaRPr lang="ar-KW" sz="2400" dirty="0">
              <a:solidFill>
                <a:schemeClr val="tx2"/>
              </a:solidFill>
            </a:endParaRPr>
          </a:p>
          <a:p>
            <a:pPr algn="just" rtl="1" fontAlgn="base">
              <a:spcAft>
                <a:spcPct val="0"/>
              </a:spcAft>
            </a:pPr>
            <a:r>
              <a:rPr lang="ar-KW" sz="2400" dirty="0" smtClean="0">
                <a:solidFill>
                  <a:schemeClr val="tx2"/>
                </a:solidFill>
              </a:rPr>
              <a:t>يحظر </a:t>
            </a:r>
            <a:r>
              <a:rPr lang="ar-KW" sz="2400" dirty="0">
                <a:solidFill>
                  <a:schemeClr val="tx2"/>
                </a:solidFill>
              </a:rPr>
              <a:t>على أعضاء مجلس </a:t>
            </a:r>
            <a:r>
              <a:rPr lang="ar-KW" sz="2400" dirty="0" smtClean="0">
                <a:solidFill>
                  <a:schemeClr val="tx2"/>
                </a:solidFill>
              </a:rPr>
              <a:t>الإدارة التداول في الأوراق المالية </a:t>
            </a:r>
            <a:r>
              <a:rPr lang="ar-KW" sz="2400" dirty="0">
                <a:solidFill>
                  <a:schemeClr val="tx2"/>
                </a:solidFill>
              </a:rPr>
              <a:t>للمصدر </a:t>
            </a:r>
            <a:r>
              <a:rPr lang="ar-KW" sz="2400" dirty="0" smtClean="0">
                <a:solidFill>
                  <a:schemeClr val="tx2"/>
                </a:solidFill>
              </a:rPr>
              <a:t>سواء بالبيع أو الشراء ويستثنى من هذا الحظر الحالات التالية:</a:t>
            </a:r>
          </a:p>
          <a:p>
            <a:pPr marL="0" indent="0" algn="just" rtl="1" fontAlgn="base">
              <a:spcAft>
                <a:spcPct val="0"/>
              </a:spcAft>
              <a:buNone/>
            </a:pPr>
            <a:r>
              <a:rPr lang="ar-KW" sz="2400" dirty="0">
                <a:solidFill>
                  <a:schemeClr val="tx2"/>
                </a:solidFill>
              </a:rPr>
              <a:t> </a:t>
            </a:r>
            <a:r>
              <a:rPr lang="ar-KW" sz="2400" dirty="0" smtClean="0">
                <a:solidFill>
                  <a:schemeClr val="tx2"/>
                </a:solidFill>
              </a:rPr>
              <a:t>   </a:t>
            </a:r>
          </a:p>
          <a:p>
            <a:pPr marL="0" indent="0" algn="just" rtl="1" fontAlgn="base">
              <a:spcAft>
                <a:spcPct val="0"/>
              </a:spcAft>
              <a:buNone/>
            </a:pPr>
            <a:r>
              <a:rPr lang="ar-KW" sz="2400" dirty="0">
                <a:solidFill>
                  <a:schemeClr val="tx2"/>
                </a:solidFill>
              </a:rPr>
              <a:t> </a:t>
            </a:r>
            <a:r>
              <a:rPr lang="ar-KW" sz="2400" dirty="0" smtClean="0">
                <a:solidFill>
                  <a:schemeClr val="tx2"/>
                </a:solidFill>
              </a:rPr>
              <a:t>    1- نقل ملكية الأسهم نتيجة الإرث والوصية.</a:t>
            </a:r>
          </a:p>
          <a:p>
            <a:pPr marL="0" indent="0" algn="just" rtl="1" fontAlgn="base">
              <a:spcAft>
                <a:spcPct val="0"/>
              </a:spcAft>
              <a:buNone/>
            </a:pPr>
            <a:r>
              <a:rPr lang="ar-KW" sz="2400" dirty="0">
                <a:solidFill>
                  <a:schemeClr val="tx2"/>
                </a:solidFill>
              </a:rPr>
              <a:t> </a:t>
            </a:r>
            <a:r>
              <a:rPr lang="ar-KW" sz="2400" dirty="0" smtClean="0">
                <a:solidFill>
                  <a:schemeClr val="tx2"/>
                </a:solidFill>
              </a:rPr>
              <a:t>    2- نقل ملكية الأسهم نتيجة حكم قضائي.</a:t>
            </a:r>
          </a:p>
          <a:p>
            <a:pPr marL="0" indent="0" algn="just" rtl="1" fontAlgn="base">
              <a:spcAft>
                <a:spcPct val="0"/>
              </a:spcAft>
              <a:buNone/>
            </a:pPr>
            <a:r>
              <a:rPr lang="ar-KW" sz="2400" dirty="0">
                <a:solidFill>
                  <a:schemeClr val="tx2"/>
                </a:solidFill>
              </a:rPr>
              <a:t> </a:t>
            </a:r>
            <a:r>
              <a:rPr lang="ar-KW" sz="2400" dirty="0" smtClean="0">
                <a:solidFill>
                  <a:schemeClr val="tx2"/>
                </a:solidFill>
              </a:rPr>
              <a:t>    3- استكمال الحد الأدنى لعضوية مجلس الإدارة.</a:t>
            </a:r>
          </a:p>
          <a:p>
            <a:pPr marL="0" indent="0" algn="just" rtl="1" fontAlgn="base">
              <a:spcAft>
                <a:spcPct val="0"/>
              </a:spcAft>
              <a:buNone/>
            </a:pPr>
            <a:r>
              <a:rPr lang="ar-KW" sz="2400" dirty="0">
                <a:solidFill>
                  <a:schemeClr val="tx2"/>
                </a:solidFill>
              </a:rPr>
              <a:t> </a:t>
            </a:r>
            <a:r>
              <a:rPr lang="ar-KW" sz="2400" dirty="0" smtClean="0">
                <a:solidFill>
                  <a:schemeClr val="tx2"/>
                </a:solidFill>
              </a:rPr>
              <a:t>    4- نقل ملكية الأسهم من وإلى أو بين المحافظ المدارة من قبل الشخص المرخص له</a:t>
            </a:r>
          </a:p>
          <a:p>
            <a:pPr marL="0" indent="0" algn="just" rtl="1" fontAlgn="base">
              <a:spcAft>
                <a:spcPct val="0"/>
              </a:spcAft>
              <a:buNone/>
            </a:pPr>
            <a:r>
              <a:rPr lang="ar-KW" sz="2400" dirty="0">
                <a:solidFill>
                  <a:schemeClr val="tx2"/>
                </a:solidFill>
              </a:rPr>
              <a:t> </a:t>
            </a:r>
            <a:r>
              <a:rPr lang="ar-KW" sz="2400" dirty="0" smtClean="0">
                <a:solidFill>
                  <a:schemeClr val="tx2"/>
                </a:solidFill>
              </a:rPr>
              <a:t>        شريطة أن يكون النقل لصالح مالك الأسهم الأصلي.</a:t>
            </a:r>
          </a:p>
          <a:p>
            <a:pPr marL="0" indent="0" algn="just" rtl="1" fontAlgn="base">
              <a:spcAft>
                <a:spcPct val="0"/>
              </a:spcAft>
              <a:buNone/>
            </a:pPr>
            <a:endParaRPr lang="ar-KW" sz="2400" dirty="0">
              <a:solidFill>
                <a:schemeClr val="tx2"/>
              </a:solidFill>
            </a:endParaRPr>
          </a:p>
          <a:p>
            <a:pPr marL="0" indent="0" algn="r" rtl="1" fontAlgn="base">
              <a:spcBef>
                <a:spcPct val="0"/>
              </a:spcBef>
              <a:spcAft>
                <a:spcPts val="600"/>
              </a:spcAft>
              <a:buNone/>
            </a:pP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21822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rPr>
              <a:t>تعليمات هيئة أسواق المال رقم </a:t>
            </a:r>
            <a:r>
              <a:rPr lang="ar-KW" sz="2400" b="1" dirty="0" smtClean="0">
                <a:solidFill>
                  <a:srgbClr val="1F497D"/>
                </a:solidFill>
              </a:rPr>
              <a:t>(</a:t>
            </a:r>
            <a:r>
              <a:rPr lang="ar-KW" sz="2400" b="1" dirty="0" err="1" smtClean="0">
                <a:solidFill>
                  <a:srgbClr val="1F497D"/>
                </a:solidFill>
              </a:rPr>
              <a:t>هـ.أ.م</a:t>
            </a:r>
            <a:r>
              <a:rPr lang="ar-KW" sz="2400" b="1" dirty="0" smtClean="0">
                <a:solidFill>
                  <a:srgbClr val="1F497D"/>
                </a:solidFill>
              </a:rPr>
              <a:t>/</a:t>
            </a:r>
            <a:r>
              <a:rPr lang="ar-KW" sz="2400" b="1" dirty="0" err="1" smtClean="0">
                <a:solidFill>
                  <a:srgbClr val="1F497D"/>
                </a:solidFill>
              </a:rPr>
              <a:t>ق.ر</a:t>
            </a:r>
            <a:r>
              <a:rPr lang="ar-KW" sz="2400" b="1" dirty="0" smtClean="0">
                <a:solidFill>
                  <a:srgbClr val="1F497D"/>
                </a:solidFill>
              </a:rPr>
              <a:t>/</a:t>
            </a:r>
            <a:r>
              <a:rPr lang="ar-KW" sz="2400" b="1" dirty="0" err="1" smtClean="0">
                <a:solidFill>
                  <a:srgbClr val="1F497D"/>
                </a:solidFill>
              </a:rPr>
              <a:t>ح.ش</a:t>
            </a:r>
            <a:r>
              <a:rPr lang="ar-KW" sz="2400" b="1" dirty="0" smtClean="0">
                <a:solidFill>
                  <a:srgbClr val="1F497D"/>
                </a:solidFill>
              </a:rPr>
              <a:t>/2013/5)</a:t>
            </a:r>
            <a:endParaRPr lang="ar-KW" sz="2400" b="1" dirty="0">
              <a:solidFill>
                <a:srgbClr val="1F497D"/>
              </a:solidFill>
            </a:endParaRPr>
          </a:p>
        </p:txBody>
      </p:sp>
      <p:sp>
        <p:nvSpPr>
          <p:cNvPr id="3" name="Content Placeholder 2"/>
          <p:cNvSpPr>
            <a:spLocks noGrp="1"/>
          </p:cNvSpPr>
          <p:nvPr>
            <p:ph idx="1"/>
          </p:nvPr>
        </p:nvSpPr>
        <p:spPr>
          <a:xfrm>
            <a:off x="323528" y="1556792"/>
            <a:ext cx="8210872" cy="4525963"/>
          </a:xfrm>
        </p:spPr>
        <p:txBody>
          <a:bodyPr>
            <a:normAutofit fontScale="92500" lnSpcReduction="10000"/>
          </a:bodyPr>
          <a:lstStyle/>
          <a:p>
            <a:pPr marL="0" lvl="0" indent="0" algn="r" rtl="1" fontAlgn="base">
              <a:spcBef>
                <a:spcPct val="0"/>
              </a:spcBef>
              <a:spcAft>
                <a:spcPts val="600"/>
              </a:spcAft>
              <a:buNone/>
            </a:pPr>
            <a:r>
              <a:rPr lang="ar-KW" sz="2800" b="1" u="sng" dirty="0" smtClean="0">
                <a:solidFill>
                  <a:schemeClr val="tx2"/>
                </a:solidFill>
              </a:rPr>
              <a:t>7- تابع/ فترات </a:t>
            </a:r>
            <a:r>
              <a:rPr lang="ar-KW" sz="2800" b="1" u="sng" dirty="0">
                <a:solidFill>
                  <a:schemeClr val="tx2"/>
                </a:solidFill>
              </a:rPr>
              <a:t>حظـــر </a:t>
            </a:r>
            <a:r>
              <a:rPr lang="ar-KW" sz="2800" b="1" u="sng" dirty="0" smtClean="0">
                <a:solidFill>
                  <a:schemeClr val="tx2"/>
                </a:solidFill>
              </a:rPr>
              <a:t>التــــداول:</a:t>
            </a:r>
            <a:endParaRPr lang="en-US" sz="2800" b="1" u="sng" dirty="0">
              <a:solidFill>
                <a:schemeClr val="tx2"/>
              </a:solidFill>
            </a:endParaRPr>
          </a:p>
          <a:p>
            <a:pPr marL="0" indent="0" algn="just" rtl="1" fontAlgn="base">
              <a:spcAft>
                <a:spcPct val="0"/>
              </a:spcAft>
              <a:buNone/>
            </a:pPr>
            <a:endParaRPr lang="ar-KW" sz="2400" dirty="0">
              <a:solidFill>
                <a:schemeClr val="tx2"/>
              </a:solidFill>
            </a:endParaRPr>
          </a:p>
          <a:p>
            <a:pPr algn="just" rtl="1" fontAlgn="base">
              <a:spcAft>
                <a:spcPct val="0"/>
              </a:spcAft>
            </a:pPr>
            <a:r>
              <a:rPr lang="ar-KW" sz="2400" dirty="0" smtClean="0">
                <a:solidFill>
                  <a:schemeClr val="tx2"/>
                </a:solidFill>
              </a:rPr>
              <a:t>يحظر على أعضاء مجلس الإدارة للمصدر خلال </a:t>
            </a:r>
            <a:r>
              <a:rPr lang="ar-KW" sz="2400" dirty="0">
                <a:solidFill>
                  <a:schemeClr val="tx2"/>
                </a:solidFill>
              </a:rPr>
              <a:t>فترة عضويتهم في المصدر التداول في </a:t>
            </a:r>
            <a:r>
              <a:rPr lang="ar-KW" sz="2400" dirty="0" smtClean="0">
                <a:solidFill>
                  <a:schemeClr val="tx2"/>
                </a:solidFill>
              </a:rPr>
              <a:t>الأوراق المالية </a:t>
            </a:r>
            <a:r>
              <a:rPr lang="ar-KW" sz="2400" dirty="0">
                <a:solidFill>
                  <a:schemeClr val="tx2"/>
                </a:solidFill>
              </a:rPr>
              <a:t>للشركات الأم أو التابعة أو الزميلة للمصدر خلال الفترات المبينة أدناه:</a:t>
            </a:r>
          </a:p>
          <a:p>
            <a:pPr marL="0" indent="0" algn="just" rtl="1" fontAlgn="base">
              <a:spcAft>
                <a:spcPct val="0"/>
              </a:spcAft>
              <a:buNone/>
            </a:pPr>
            <a:endParaRPr lang="ar-KW" sz="2400" dirty="0">
              <a:solidFill>
                <a:schemeClr val="tx2"/>
              </a:solidFill>
            </a:endParaRPr>
          </a:p>
          <a:p>
            <a:pPr marL="0" indent="0" algn="just" rtl="1" fontAlgn="base">
              <a:spcAft>
                <a:spcPct val="0"/>
              </a:spcAft>
              <a:buNone/>
            </a:pPr>
            <a:r>
              <a:rPr lang="ar-KW" sz="2400" dirty="0">
                <a:solidFill>
                  <a:schemeClr val="tx2"/>
                </a:solidFill>
              </a:rPr>
              <a:t>     - عشرة أيام عمل </a:t>
            </a:r>
            <a:r>
              <a:rPr lang="ar-KW" sz="2400" b="1" dirty="0">
                <a:solidFill>
                  <a:schemeClr val="tx2"/>
                </a:solidFill>
              </a:rPr>
              <a:t>قبــل نهاية ربع السنة المالية </a:t>
            </a:r>
            <a:r>
              <a:rPr lang="ar-KW" sz="2400" dirty="0">
                <a:solidFill>
                  <a:schemeClr val="tx2"/>
                </a:solidFill>
              </a:rPr>
              <a:t>وحتى الإعلان عن النتائج المالية </a:t>
            </a:r>
            <a:r>
              <a:rPr lang="ar-KW" sz="2400" dirty="0" smtClean="0">
                <a:solidFill>
                  <a:schemeClr val="tx2"/>
                </a:solidFill>
              </a:rPr>
              <a:t>لتلك</a:t>
            </a:r>
          </a:p>
          <a:p>
            <a:pPr marL="0" indent="0" algn="just" rtl="1" fontAlgn="base">
              <a:spcAft>
                <a:spcPct val="0"/>
              </a:spcAft>
              <a:buNone/>
            </a:pPr>
            <a:r>
              <a:rPr lang="ar-KW" sz="2400" dirty="0">
                <a:solidFill>
                  <a:schemeClr val="tx2"/>
                </a:solidFill>
              </a:rPr>
              <a:t> </a:t>
            </a:r>
            <a:r>
              <a:rPr lang="ar-KW" sz="2400" dirty="0" smtClean="0">
                <a:solidFill>
                  <a:schemeClr val="tx2"/>
                </a:solidFill>
              </a:rPr>
              <a:t>      </a:t>
            </a:r>
            <a:r>
              <a:rPr lang="ar-KW" sz="2400" dirty="0">
                <a:solidFill>
                  <a:schemeClr val="tx2"/>
                </a:solidFill>
              </a:rPr>
              <a:t>الفترة</a:t>
            </a:r>
            <a:r>
              <a:rPr lang="ar-KW" sz="2400" dirty="0" smtClean="0">
                <a:solidFill>
                  <a:schemeClr val="tx2"/>
                </a:solidFill>
              </a:rPr>
              <a:t>.</a:t>
            </a:r>
          </a:p>
          <a:p>
            <a:pPr marL="0" indent="0" algn="just" rtl="1" fontAlgn="base">
              <a:spcAft>
                <a:spcPct val="0"/>
              </a:spcAft>
              <a:buNone/>
            </a:pPr>
            <a:endParaRPr lang="ar-KW" sz="2400" dirty="0">
              <a:solidFill>
                <a:schemeClr val="tx2"/>
              </a:solidFill>
            </a:endParaRPr>
          </a:p>
          <a:p>
            <a:pPr marL="0" indent="0" algn="just" rtl="1" fontAlgn="base">
              <a:spcAft>
                <a:spcPct val="0"/>
              </a:spcAft>
              <a:buNone/>
            </a:pPr>
            <a:r>
              <a:rPr lang="ar-KW" sz="2400" dirty="0">
                <a:solidFill>
                  <a:schemeClr val="tx2"/>
                </a:solidFill>
              </a:rPr>
              <a:t>     - عشرة أيام عمل </a:t>
            </a:r>
            <a:r>
              <a:rPr lang="ar-KW" sz="2400" b="1" dirty="0">
                <a:solidFill>
                  <a:schemeClr val="tx2"/>
                </a:solidFill>
              </a:rPr>
              <a:t>قبل نهاية السنة </a:t>
            </a:r>
            <a:r>
              <a:rPr lang="ar-KW" sz="2400" b="1" dirty="0" smtClean="0">
                <a:solidFill>
                  <a:schemeClr val="tx2"/>
                </a:solidFill>
              </a:rPr>
              <a:t>الماليــة </a:t>
            </a:r>
            <a:r>
              <a:rPr lang="ar-KW" sz="2400" dirty="0">
                <a:solidFill>
                  <a:schemeClr val="tx2"/>
                </a:solidFill>
              </a:rPr>
              <a:t>وحتى </a:t>
            </a:r>
            <a:r>
              <a:rPr lang="ar-KW" sz="2400" dirty="0" smtClean="0">
                <a:solidFill>
                  <a:schemeClr val="tx2"/>
                </a:solidFill>
              </a:rPr>
              <a:t>الإعــلان </a:t>
            </a:r>
            <a:r>
              <a:rPr lang="ar-KW" sz="2400" dirty="0">
                <a:solidFill>
                  <a:schemeClr val="tx2"/>
                </a:solidFill>
              </a:rPr>
              <a:t>عن </a:t>
            </a:r>
            <a:r>
              <a:rPr lang="ar-KW" sz="2400" dirty="0" smtClean="0">
                <a:solidFill>
                  <a:schemeClr val="tx2"/>
                </a:solidFill>
              </a:rPr>
              <a:t>النتائــج الماليــة لتلك</a:t>
            </a:r>
          </a:p>
          <a:p>
            <a:pPr marL="0" indent="0" algn="just" rtl="1" fontAlgn="base">
              <a:spcAft>
                <a:spcPct val="0"/>
              </a:spcAft>
              <a:buNone/>
            </a:pPr>
            <a:r>
              <a:rPr lang="ar-KW" sz="2400" dirty="0">
                <a:solidFill>
                  <a:schemeClr val="tx2"/>
                </a:solidFill>
              </a:rPr>
              <a:t> </a:t>
            </a:r>
            <a:r>
              <a:rPr lang="ar-KW" sz="2400" dirty="0" smtClean="0">
                <a:solidFill>
                  <a:schemeClr val="tx2"/>
                </a:solidFill>
              </a:rPr>
              <a:t>      الفترة.</a:t>
            </a:r>
          </a:p>
          <a:p>
            <a:pPr marL="0" indent="0" algn="just" rtl="1" fontAlgn="base">
              <a:spcAft>
                <a:spcPct val="0"/>
              </a:spcAft>
              <a:buNone/>
            </a:pPr>
            <a:endParaRPr lang="ar-KW" sz="2400" dirty="0" smtClean="0">
              <a:solidFill>
                <a:schemeClr val="tx2"/>
              </a:solidFill>
            </a:endParaRPr>
          </a:p>
          <a:p>
            <a:pPr marL="0" indent="0" algn="just" rtl="1" fontAlgn="base">
              <a:spcAft>
                <a:spcPct val="0"/>
              </a:spcAft>
              <a:buNone/>
            </a:pPr>
            <a:r>
              <a:rPr lang="ar-KW" sz="2400" dirty="0">
                <a:solidFill>
                  <a:schemeClr val="tx2"/>
                </a:solidFill>
              </a:rPr>
              <a:t> </a:t>
            </a:r>
            <a:r>
              <a:rPr lang="ar-KW" sz="2400" dirty="0" smtClean="0">
                <a:solidFill>
                  <a:schemeClr val="tx2"/>
                </a:solidFill>
              </a:rPr>
              <a:t>    </a:t>
            </a: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24722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rPr>
              <a:t>تعليمات هيئة أسواق المال رقم </a:t>
            </a:r>
            <a:r>
              <a:rPr lang="ar-KW" sz="2400" b="1" dirty="0" smtClean="0">
                <a:solidFill>
                  <a:srgbClr val="1F497D"/>
                </a:solidFill>
              </a:rPr>
              <a:t>(</a:t>
            </a:r>
            <a:r>
              <a:rPr lang="ar-KW" sz="2400" b="1" dirty="0" err="1" smtClean="0">
                <a:solidFill>
                  <a:srgbClr val="1F497D"/>
                </a:solidFill>
              </a:rPr>
              <a:t>هـ.أ.م</a:t>
            </a:r>
            <a:r>
              <a:rPr lang="ar-KW" sz="2400" b="1" dirty="0" smtClean="0">
                <a:solidFill>
                  <a:srgbClr val="1F497D"/>
                </a:solidFill>
              </a:rPr>
              <a:t>/</a:t>
            </a:r>
            <a:r>
              <a:rPr lang="ar-KW" sz="2400" b="1" dirty="0" err="1" smtClean="0">
                <a:solidFill>
                  <a:srgbClr val="1F497D"/>
                </a:solidFill>
              </a:rPr>
              <a:t>ق.ر</a:t>
            </a:r>
            <a:r>
              <a:rPr lang="ar-KW" sz="2400" b="1" dirty="0" smtClean="0">
                <a:solidFill>
                  <a:srgbClr val="1F497D"/>
                </a:solidFill>
              </a:rPr>
              <a:t>/</a:t>
            </a:r>
            <a:r>
              <a:rPr lang="ar-KW" sz="2400" b="1" dirty="0" err="1" smtClean="0">
                <a:solidFill>
                  <a:srgbClr val="1F497D"/>
                </a:solidFill>
              </a:rPr>
              <a:t>ح.ش</a:t>
            </a:r>
            <a:r>
              <a:rPr lang="ar-KW" sz="2400" b="1" dirty="0" smtClean="0">
                <a:solidFill>
                  <a:srgbClr val="1F497D"/>
                </a:solidFill>
              </a:rPr>
              <a:t>/2013/5)</a:t>
            </a:r>
            <a:endParaRPr lang="ar-KW" sz="2400" b="1" dirty="0">
              <a:solidFill>
                <a:srgbClr val="1F497D"/>
              </a:solidFill>
            </a:endParaRPr>
          </a:p>
        </p:txBody>
      </p:sp>
      <p:sp>
        <p:nvSpPr>
          <p:cNvPr id="3" name="Content Placeholder 2"/>
          <p:cNvSpPr>
            <a:spLocks noGrp="1"/>
          </p:cNvSpPr>
          <p:nvPr>
            <p:ph idx="1"/>
          </p:nvPr>
        </p:nvSpPr>
        <p:spPr>
          <a:xfrm>
            <a:off x="179512" y="1556792"/>
            <a:ext cx="8424936" cy="4525963"/>
          </a:xfrm>
        </p:spPr>
        <p:txBody>
          <a:bodyPr>
            <a:normAutofit/>
          </a:bodyPr>
          <a:lstStyle/>
          <a:p>
            <a:pPr marL="0" lvl="0" indent="0" algn="r" rtl="1" fontAlgn="base">
              <a:spcBef>
                <a:spcPct val="0"/>
              </a:spcBef>
              <a:spcAft>
                <a:spcPts val="600"/>
              </a:spcAft>
              <a:buNone/>
            </a:pPr>
            <a:r>
              <a:rPr lang="ar-KW" sz="2800" b="1" u="sng" dirty="0" smtClean="0">
                <a:solidFill>
                  <a:schemeClr val="tx2"/>
                </a:solidFill>
              </a:rPr>
              <a:t>7- تابع/ فترات </a:t>
            </a:r>
            <a:r>
              <a:rPr lang="ar-KW" sz="2800" b="1" u="sng" dirty="0">
                <a:solidFill>
                  <a:schemeClr val="tx2"/>
                </a:solidFill>
              </a:rPr>
              <a:t>حظـــر </a:t>
            </a:r>
            <a:r>
              <a:rPr lang="ar-KW" sz="2800" b="1" u="sng" dirty="0" smtClean="0">
                <a:solidFill>
                  <a:schemeClr val="tx2"/>
                </a:solidFill>
              </a:rPr>
              <a:t>التــــداول:</a:t>
            </a:r>
            <a:endParaRPr lang="en-US" sz="2800" b="1" u="sng" dirty="0">
              <a:solidFill>
                <a:schemeClr val="tx2"/>
              </a:solidFill>
            </a:endParaRPr>
          </a:p>
          <a:p>
            <a:pPr marL="0" indent="0" algn="just" rtl="1" fontAlgn="base">
              <a:spcAft>
                <a:spcPct val="0"/>
              </a:spcAft>
              <a:buNone/>
            </a:pPr>
            <a:endParaRPr lang="ar-KW" sz="2400" dirty="0" smtClean="0">
              <a:solidFill>
                <a:schemeClr val="tx2"/>
              </a:solidFill>
            </a:endParaRPr>
          </a:p>
          <a:p>
            <a:pPr marL="0" indent="0" algn="just" rtl="1" fontAlgn="base">
              <a:spcAft>
                <a:spcPct val="0"/>
              </a:spcAft>
              <a:buNone/>
            </a:pPr>
            <a:r>
              <a:rPr lang="ar-KW" sz="2400" dirty="0">
                <a:solidFill>
                  <a:schemeClr val="tx2"/>
                </a:solidFill>
              </a:rPr>
              <a:t> </a:t>
            </a:r>
            <a:r>
              <a:rPr lang="ar-KW" sz="2400" dirty="0" smtClean="0">
                <a:solidFill>
                  <a:schemeClr val="tx2"/>
                </a:solidFill>
              </a:rPr>
              <a:t> - منذ اطلاعهم على بيانات ومعلومات جوهرية تتعلق بتلك الشركــات أو عملائها إلى</a:t>
            </a:r>
          </a:p>
          <a:p>
            <a:pPr marL="0" indent="0" algn="just" rtl="1" fontAlgn="base">
              <a:spcAft>
                <a:spcPct val="0"/>
              </a:spcAft>
              <a:buNone/>
            </a:pPr>
            <a:r>
              <a:rPr lang="ar-KW" sz="2400" dirty="0">
                <a:solidFill>
                  <a:schemeClr val="tx2"/>
                </a:solidFill>
              </a:rPr>
              <a:t> </a:t>
            </a:r>
            <a:r>
              <a:rPr lang="ar-KW" sz="2400" dirty="0" smtClean="0">
                <a:solidFill>
                  <a:schemeClr val="tx2"/>
                </a:solidFill>
              </a:rPr>
              <a:t>   أن يتم الإعــلان عن تلك البيانات والمعلومات الجوهرية.</a:t>
            </a:r>
          </a:p>
          <a:p>
            <a:pPr marL="0" indent="0" algn="just" rtl="1" fontAlgn="base">
              <a:spcAft>
                <a:spcPct val="0"/>
              </a:spcAft>
              <a:buNone/>
            </a:pPr>
            <a:endParaRPr lang="ar-KW" sz="2400" dirty="0" smtClean="0">
              <a:solidFill>
                <a:schemeClr val="tx2"/>
              </a:solidFill>
            </a:endParaRPr>
          </a:p>
          <a:p>
            <a:pPr marL="0" indent="0" algn="just" rtl="1" fontAlgn="base">
              <a:spcAft>
                <a:spcPct val="0"/>
              </a:spcAft>
              <a:buNone/>
            </a:pPr>
            <a:r>
              <a:rPr lang="ar-KW" sz="2400" dirty="0">
                <a:solidFill>
                  <a:schemeClr val="tx2"/>
                </a:solidFill>
              </a:rPr>
              <a:t> </a:t>
            </a:r>
            <a:r>
              <a:rPr lang="ar-KW" sz="2400" dirty="0" smtClean="0">
                <a:solidFill>
                  <a:schemeClr val="tx2"/>
                </a:solidFill>
              </a:rPr>
              <a:t>  - عند انتهاء صلتهم بالمصدر إذا كانوا قد اطلعـوا على بيانات ومعلومات جوهريــة</a:t>
            </a:r>
          </a:p>
          <a:p>
            <a:pPr marL="0" indent="0" algn="just" rtl="1" fontAlgn="base">
              <a:spcAft>
                <a:spcPct val="0"/>
              </a:spcAft>
              <a:buNone/>
            </a:pPr>
            <a:r>
              <a:rPr lang="ar-KW" sz="2400" dirty="0">
                <a:solidFill>
                  <a:schemeClr val="tx2"/>
                </a:solidFill>
              </a:rPr>
              <a:t> </a:t>
            </a:r>
            <a:r>
              <a:rPr lang="ar-KW" sz="2400" dirty="0" smtClean="0">
                <a:solidFill>
                  <a:schemeClr val="tx2"/>
                </a:solidFill>
              </a:rPr>
              <a:t>    غير معلنة تتعلق بالمصدر أو عملائه ، وذلك إلى أن يتم الإعلان عن تلك البيانات </a:t>
            </a:r>
          </a:p>
          <a:p>
            <a:pPr marL="0" indent="0" algn="just" rtl="1" fontAlgn="base">
              <a:spcAft>
                <a:spcPct val="0"/>
              </a:spcAft>
              <a:buNone/>
            </a:pPr>
            <a:r>
              <a:rPr lang="ar-KW" sz="2400" dirty="0">
                <a:solidFill>
                  <a:schemeClr val="tx2"/>
                </a:solidFill>
              </a:rPr>
              <a:t> </a:t>
            </a:r>
            <a:r>
              <a:rPr lang="ar-KW" sz="2400" dirty="0" smtClean="0">
                <a:solidFill>
                  <a:schemeClr val="tx2"/>
                </a:solidFill>
              </a:rPr>
              <a:t>     والمعلومات الجوهرية.</a:t>
            </a:r>
            <a:endParaRPr lang="ar-KW" sz="2400" dirty="0">
              <a:solidFill>
                <a:schemeClr val="tx2"/>
              </a:solidFill>
            </a:endParaRPr>
          </a:p>
          <a:p>
            <a:pPr marL="0" indent="0" algn="r" rtl="1" fontAlgn="base">
              <a:spcBef>
                <a:spcPct val="0"/>
              </a:spcBef>
              <a:spcAft>
                <a:spcPts val="600"/>
              </a:spcAft>
              <a:buNone/>
            </a:pP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59299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rPr>
              <a:t>تعليمات هيئة أسواق المال رقم </a:t>
            </a:r>
            <a:r>
              <a:rPr lang="ar-KW" sz="2400" b="1" dirty="0" smtClean="0">
                <a:solidFill>
                  <a:srgbClr val="1F497D"/>
                </a:solidFill>
              </a:rPr>
              <a:t>(</a:t>
            </a:r>
            <a:r>
              <a:rPr lang="ar-KW" sz="2400" b="1" smtClean="0">
                <a:solidFill>
                  <a:srgbClr val="1F497D"/>
                </a:solidFill>
              </a:rPr>
              <a:t>هـ.أ.م/</a:t>
            </a:r>
            <a:r>
              <a:rPr lang="ar-KW" sz="2400" b="1" dirty="0" err="1" smtClean="0">
                <a:solidFill>
                  <a:srgbClr val="1F497D"/>
                </a:solidFill>
              </a:rPr>
              <a:t>ق.ر</a:t>
            </a:r>
            <a:r>
              <a:rPr lang="ar-KW" sz="2400" b="1" dirty="0" smtClean="0">
                <a:solidFill>
                  <a:srgbClr val="1F497D"/>
                </a:solidFill>
              </a:rPr>
              <a:t>/</a:t>
            </a:r>
            <a:r>
              <a:rPr lang="ar-KW" sz="2400" b="1" dirty="0" err="1" smtClean="0">
                <a:solidFill>
                  <a:srgbClr val="1F497D"/>
                </a:solidFill>
              </a:rPr>
              <a:t>ح.ش</a:t>
            </a:r>
            <a:r>
              <a:rPr lang="ar-KW" sz="2400" b="1" dirty="0" smtClean="0">
                <a:solidFill>
                  <a:srgbClr val="1F497D"/>
                </a:solidFill>
              </a:rPr>
              <a:t>/2013/5)</a:t>
            </a:r>
            <a:endParaRPr lang="ar-KW" sz="2400" b="1" dirty="0">
              <a:solidFill>
                <a:srgbClr val="1F497D"/>
              </a:solidFill>
            </a:endParaRPr>
          </a:p>
        </p:txBody>
      </p:sp>
      <p:sp>
        <p:nvSpPr>
          <p:cNvPr id="3" name="Content Placeholder 2"/>
          <p:cNvSpPr>
            <a:spLocks noGrp="1"/>
          </p:cNvSpPr>
          <p:nvPr>
            <p:ph idx="1"/>
          </p:nvPr>
        </p:nvSpPr>
        <p:spPr>
          <a:xfrm>
            <a:off x="323528" y="1556792"/>
            <a:ext cx="8280920" cy="4665826"/>
          </a:xfrm>
        </p:spPr>
        <p:txBody>
          <a:bodyPr>
            <a:normAutofit fontScale="92500" lnSpcReduction="20000"/>
          </a:bodyPr>
          <a:lstStyle/>
          <a:p>
            <a:pPr marL="0" lvl="0" indent="0" algn="r" rtl="1" fontAlgn="base">
              <a:spcBef>
                <a:spcPct val="0"/>
              </a:spcBef>
              <a:spcAft>
                <a:spcPts val="600"/>
              </a:spcAft>
              <a:buNone/>
            </a:pPr>
            <a:r>
              <a:rPr lang="ar-KW" sz="2800" b="1" u="sng" dirty="0" smtClean="0">
                <a:solidFill>
                  <a:schemeClr val="tx2"/>
                </a:solidFill>
              </a:rPr>
              <a:t>7- تابع/ فترات </a:t>
            </a:r>
            <a:r>
              <a:rPr lang="ar-KW" sz="2800" b="1" u="sng" dirty="0">
                <a:solidFill>
                  <a:schemeClr val="tx2"/>
                </a:solidFill>
              </a:rPr>
              <a:t>حظـــر </a:t>
            </a:r>
            <a:r>
              <a:rPr lang="ar-KW" sz="2800" b="1" u="sng" dirty="0" smtClean="0">
                <a:solidFill>
                  <a:schemeClr val="tx2"/>
                </a:solidFill>
              </a:rPr>
              <a:t>التــــداول:</a:t>
            </a:r>
            <a:endParaRPr lang="en-US" sz="2800" b="1" u="sng" dirty="0">
              <a:solidFill>
                <a:schemeClr val="tx2"/>
              </a:solidFill>
            </a:endParaRPr>
          </a:p>
          <a:p>
            <a:pPr marL="0" indent="0" algn="just" rtl="1" fontAlgn="base">
              <a:spcAft>
                <a:spcPct val="0"/>
              </a:spcAft>
              <a:buNone/>
            </a:pPr>
            <a:endParaRPr lang="ar-KW" sz="2400" dirty="0" smtClean="0">
              <a:solidFill>
                <a:schemeClr val="tx2"/>
              </a:solidFill>
            </a:endParaRPr>
          </a:p>
          <a:p>
            <a:pPr marL="0" indent="0" algn="just" rtl="1" fontAlgn="base">
              <a:spcAft>
                <a:spcPct val="0"/>
              </a:spcAft>
              <a:buNone/>
            </a:pPr>
            <a:r>
              <a:rPr lang="ar-KW" sz="2800" b="1" dirty="0" smtClean="0">
                <a:solidFill>
                  <a:schemeClr val="tx2"/>
                </a:solidFill>
              </a:rPr>
              <a:t>7-2 </a:t>
            </a:r>
            <a:r>
              <a:rPr lang="ar-KW" sz="2800" dirty="0" smtClean="0">
                <a:solidFill>
                  <a:schemeClr val="tx2"/>
                </a:solidFill>
              </a:rPr>
              <a:t>أ</a:t>
            </a:r>
            <a:r>
              <a:rPr lang="ar-KW" sz="2800" b="1" dirty="0" smtClean="0">
                <a:solidFill>
                  <a:schemeClr val="tx2"/>
                </a:solidFill>
              </a:rPr>
              <a:t>عضاء </a:t>
            </a:r>
            <a:r>
              <a:rPr lang="ar-KW" sz="2800" b="1" dirty="0">
                <a:solidFill>
                  <a:schemeClr val="tx2"/>
                </a:solidFill>
              </a:rPr>
              <a:t>الجهاز التنفيذي.</a:t>
            </a:r>
          </a:p>
          <a:p>
            <a:pPr marL="0" indent="0" algn="just" rtl="1" fontAlgn="base">
              <a:spcAft>
                <a:spcPct val="0"/>
              </a:spcAft>
              <a:buNone/>
            </a:pPr>
            <a:endParaRPr lang="ar-KW" sz="2400" dirty="0">
              <a:solidFill>
                <a:schemeClr val="tx2"/>
              </a:solidFill>
            </a:endParaRPr>
          </a:p>
          <a:p>
            <a:pPr algn="just" rtl="1" fontAlgn="base">
              <a:spcAft>
                <a:spcPct val="0"/>
              </a:spcAft>
            </a:pPr>
            <a:r>
              <a:rPr lang="ar-KW" sz="2400" dirty="0" smtClean="0">
                <a:solidFill>
                  <a:schemeClr val="tx2"/>
                </a:solidFill>
              </a:rPr>
              <a:t>يحظر </a:t>
            </a:r>
            <a:r>
              <a:rPr lang="ar-KW" sz="2400" dirty="0">
                <a:solidFill>
                  <a:schemeClr val="tx2"/>
                </a:solidFill>
              </a:rPr>
              <a:t>على أعضاء الجهاز التنفيذي وغيرهم من الأشخاص المطلعين </a:t>
            </a:r>
            <a:r>
              <a:rPr lang="ar-KW" sz="2400" dirty="0" smtClean="0">
                <a:solidFill>
                  <a:schemeClr val="tx2"/>
                </a:solidFill>
              </a:rPr>
              <a:t>التداول في الأوراق </a:t>
            </a:r>
            <a:r>
              <a:rPr lang="ar-KW" sz="2400" dirty="0">
                <a:solidFill>
                  <a:schemeClr val="tx2"/>
                </a:solidFill>
              </a:rPr>
              <a:t>المالية للمصدر والشركات الأم أو التابعة أو الزميلة للمصدر </a:t>
            </a:r>
            <a:r>
              <a:rPr lang="ar-KW" sz="2400" dirty="0" smtClean="0">
                <a:solidFill>
                  <a:schemeClr val="tx2"/>
                </a:solidFill>
              </a:rPr>
              <a:t>خلال الفترات </a:t>
            </a:r>
            <a:r>
              <a:rPr lang="ar-KW" sz="2400" dirty="0">
                <a:solidFill>
                  <a:schemeClr val="tx2"/>
                </a:solidFill>
              </a:rPr>
              <a:t>المبينة أدناه:</a:t>
            </a:r>
          </a:p>
          <a:p>
            <a:pPr marL="0" indent="0" algn="just" rtl="1" fontAlgn="base">
              <a:spcAft>
                <a:spcPct val="0"/>
              </a:spcAft>
              <a:buNone/>
            </a:pPr>
            <a:endParaRPr lang="ar-KW" sz="2400" dirty="0">
              <a:solidFill>
                <a:schemeClr val="tx2"/>
              </a:solidFill>
            </a:endParaRPr>
          </a:p>
          <a:p>
            <a:pPr marL="0" indent="0" algn="just" rtl="1" fontAlgn="base">
              <a:spcAft>
                <a:spcPct val="0"/>
              </a:spcAft>
              <a:buNone/>
            </a:pPr>
            <a:r>
              <a:rPr lang="ar-KW" sz="2400" dirty="0">
                <a:solidFill>
                  <a:schemeClr val="tx2"/>
                </a:solidFill>
              </a:rPr>
              <a:t>     - عشرة أيام عمل </a:t>
            </a:r>
            <a:r>
              <a:rPr lang="ar-KW" sz="2400" b="1" dirty="0">
                <a:solidFill>
                  <a:schemeClr val="tx2"/>
                </a:solidFill>
              </a:rPr>
              <a:t>قبــل نهاية ربع السنة المالية </a:t>
            </a:r>
            <a:r>
              <a:rPr lang="ar-KW" sz="2400" dirty="0">
                <a:solidFill>
                  <a:schemeClr val="tx2"/>
                </a:solidFill>
              </a:rPr>
              <a:t>وحتى الإعلان عن النتائج المالية </a:t>
            </a:r>
            <a:r>
              <a:rPr lang="ar-KW" sz="2400" dirty="0" smtClean="0">
                <a:solidFill>
                  <a:schemeClr val="tx2"/>
                </a:solidFill>
              </a:rPr>
              <a:t>لتلك</a:t>
            </a:r>
          </a:p>
          <a:p>
            <a:pPr marL="0" indent="0" algn="just" rtl="1" fontAlgn="base">
              <a:spcAft>
                <a:spcPct val="0"/>
              </a:spcAft>
              <a:buNone/>
            </a:pPr>
            <a:r>
              <a:rPr lang="ar-KW" sz="2400" dirty="0">
                <a:solidFill>
                  <a:schemeClr val="tx2"/>
                </a:solidFill>
              </a:rPr>
              <a:t> </a:t>
            </a:r>
            <a:r>
              <a:rPr lang="ar-KW" sz="2400" dirty="0" smtClean="0">
                <a:solidFill>
                  <a:schemeClr val="tx2"/>
                </a:solidFill>
              </a:rPr>
              <a:t>      الفترة.</a:t>
            </a:r>
          </a:p>
          <a:p>
            <a:pPr marL="0" indent="0" algn="just" rtl="1" fontAlgn="base">
              <a:spcAft>
                <a:spcPct val="0"/>
              </a:spcAft>
              <a:buNone/>
            </a:pPr>
            <a:endParaRPr lang="ar-KW" sz="2400" dirty="0">
              <a:solidFill>
                <a:schemeClr val="tx2"/>
              </a:solidFill>
            </a:endParaRPr>
          </a:p>
          <a:p>
            <a:pPr marL="0" indent="0" algn="just" rtl="1" fontAlgn="base">
              <a:spcAft>
                <a:spcPct val="0"/>
              </a:spcAft>
              <a:buNone/>
            </a:pPr>
            <a:r>
              <a:rPr lang="ar-KW" sz="2400" dirty="0">
                <a:solidFill>
                  <a:schemeClr val="tx2"/>
                </a:solidFill>
              </a:rPr>
              <a:t>     - عشرة أيام عمل </a:t>
            </a:r>
            <a:r>
              <a:rPr lang="ar-KW" sz="2400" b="1" dirty="0">
                <a:solidFill>
                  <a:schemeClr val="tx2"/>
                </a:solidFill>
              </a:rPr>
              <a:t>قبل نهاية السنة المالية </a:t>
            </a:r>
            <a:r>
              <a:rPr lang="ar-KW" sz="2400" dirty="0">
                <a:solidFill>
                  <a:schemeClr val="tx2"/>
                </a:solidFill>
              </a:rPr>
              <a:t>وحتى الإعلان عن النتائج المالية لتلك </a:t>
            </a:r>
            <a:r>
              <a:rPr lang="ar-KW" sz="2400" dirty="0" smtClean="0">
                <a:solidFill>
                  <a:schemeClr val="tx2"/>
                </a:solidFill>
              </a:rPr>
              <a:t>الفترة.</a:t>
            </a:r>
          </a:p>
          <a:p>
            <a:pPr marL="0" indent="0" algn="just" rtl="1" fontAlgn="base">
              <a:spcAft>
                <a:spcPct val="0"/>
              </a:spcAft>
              <a:buNone/>
            </a:pPr>
            <a:endParaRPr lang="ar-KW" sz="2400" dirty="0" smtClean="0">
              <a:solidFill>
                <a:schemeClr val="tx2"/>
              </a:solidFill>
            </a:endParaRPr>
          </a:p>
          <a:p>
            <a:pPr marL="0" indent="0" algn="just" rtl="1" fontAlgn="base">
              <a:spcAft>
                <a:spcPct val="0"/>
              </a:spcAft>
              <a:buNone/>
            </a:pPr>
            <a:r>
              <a:rPr lang="ar-KW" sz="2400" dirty="0">
                <a:solidFill>
                  <a:schemeClr val="tx2"/>
                </a:solidFill>
              </a:rPr>
              <a:t> </a:t>
            </a:r>
            <a:r>
              <a:rPr lang="ar-KW" sz="2400" dirty="0" smtClean="0">
                <a:solidFill>
                  <a:schemeClr val="tx2"/>
                </a:solidFill>
              </a:rPr>
              <a:t>    </a:t>
            </a:r>
            <a:endParaRPr lang="ar-KW" sz="2400" dirty="0">
              <a:solidFill>
                <a:schemeClr val="tx2"/>
              </a:solidFill>
            </a:endParaRPr>
          </a:p>
          <a:p>
            <a:pPr marL="0" indent="0" algn="just" rtl="1" fontAlgn="base">
              <a:spcAft>
                <a:spcPct val="0"/>
              </a:spcAft>
              <a:buNone/>
            </a:pP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3989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rPr>
              <a:t>تعليمات هيئة أسواق المال رقم </a:t>
            </a:r>
            <a:r>
              <a:rPr lang="ar-KW" sz="2400" b="1" dirty="0" smtClean="0">
                <a:solidFill>
                  <a:srgbClr val="1F497D"/>
                </a:solidFill>
              </a:rPr>
              <a:t>(</a:t>
            </a:r>
            <a:r>
              <a:rPr lang="ar-KW" sz="2400" b="1" dirty="0" err="1" smtClean="0">
                <a:solidFill>
                  <a:srgbClr val="1F497D"/>
                </a:solidFill>
              </a:rPr>
              <a:t>هـ.أ.</a:t>
            </a:r>
            <a:r>
              <a:rPr lang="ar-KW" sz="2400" b="1" dirty="0" err="1">
                <a:solidFill>
                  <a:srgbClr val="1F497D"/>
                </a:solidFill>
              </a:rPr>
              <a:t>م</a:t>
            </a:r>
            <a:r>
              <a:rPr lang="ar-KW" sz="2400" b="1" dirty="0" smtClean="0">
                <a:solidFill>
                  <a:srgbClr val="1F497D"/>
                </a:solidFill>
              </a:rPr>
              <a:t>/</a:t>
            </a:r>
            <a:r>
              <a:rPr lang="ar-KW" sz="2400" b="1" dirty="0" err="1" smtClean="0">
                <a:solidFill>
                  <a:srgbClr val="1F497D"/>
                </a:solidFill>
              </a:rPr>
              <a:t>ق.ر</a:t>
            </a:r>
            <a:r>
              <a:rPr lang="ar-KW" sz="2400" b="1" dirty="0" smtClean="0">
                <a:solidFill>
                  <a:srgbClr val="1F497D"/>
                </a:solidFill>
              </a:rPr>
              <a:t>/</a:t>
            </a:r>
            <a:r>
              <a:rPr lang="ar-KW" sz="2400" b="1" dirty="0" err="1" smtClean="0">
                <a:solidFill>
                  <a:srgbClr val="1F497D"/>
                </a:solidFill>
              </a:rPr>
              <a:t>ح.ش</a:t>
            </a:r>
            <a:r>
              <a:rPr lang="ar-KW" sz="2400" b="1" dirty="0" smtClean="0">
                <a:solidFill>
                  <a:srgbClr val="1F497D"/>
                </a:solidFill>
              </a:rPr>
              <a:t>/2013/5)</a:t>
            </a:r>
            <a:endParaRPr lang="ar-KW" sz="2400" b="1" dirty="0">
              <a:solidFill>
                <a:srgbClr val="1F497D"/>
              </a:solidFill>
            </a:endParaRPr>
          </a:p>
        </p:txBody>
      </p:sp>
      <p:sp>
        <p:nvSpPr>
          <p:cNvPr id="3" name="Content Placeholder 2"/>
          <p:cNvSpPr>
            <a:spLocks noGrp="1"/>
          </p:cNvSpPr>
          <p:nvPr>
            <p:ph idx="1"/>
          </p:nvPr>
        </p:nvSpPr>
        <p:spPr>
          <a:xfrm>
            <a:off x="179512" y="1556792"/>
            <a:ext cx="8640960" cy="4665826"/>
          </a:xfrm>
        </p:spPr>
        <p:txBody>
          <a:bodyPr>
            <a:normAutofit/>
          </a:bodyPr>
          <a:lstStyle/>
          <a:p>
            <a:pPr marL="0" lvl="0" indent="0" algn="r" rtl="1" fontAlgn="base">
              <a:spcBef>
                <a:spcPct val="0"/>
              </a:spcBef>
              <a:spcAft>
                <a:spcPts val="600"/>
              </a:spcAft>
              <a:buNone/>
            </a:pPr>
            <a:r>
              <a:rPr lang="ar-KW" sz="2800" b="1" u="sng" dirty="0" smtClean="0">
                <a:solidFill>
                  <a:schemeClr val="tx2"/>
                </a:solidFill>
              </a:rPr>
              <a:t>7- تابع/ فترات </a:t>
            </a:r>
            <a:r>
              <a:rPr lang="ar-KW" sz="2800" b="1" u="sng" dirty="0">
                <a:solidFill>
                  <a:schemeClr val="tx2"/>
                </a:solidFill>
              </a:rPr>
              <a:t>حظـــر </a:t>
            </a:r>
            <a:r>
              <a:rPr lang="ar-KW" sz="2800" b="1" u="sng" dirty="0" smtClean="0">
                <a:solidFill>
                  <a:schemeClr val="tx2"/>
                </a:solidFill>
              </a:rPr>
              <a:t>التــــداول:</a:t>
            </a:r>
            <a:endParaRPr lang="en-US" sz="2800" b="1" u="sng" dirty="0">
              <a:solidFill>
                <a:schemeClr val="tx2"/>
              </a:solidFill>
            </a:endParaRPr>
          </a:p>
          <a:p>
            <a:pPr marL="0" indent="0" algn="just" rtl="1" fontAlgn="base">
              <a:spcAft>
                <a:spcPct val="0"/>
              </a:spcAft>
              <a:buNone/>
            </a:pPr>
            <a:endParaRPr lang="ar-KW" sz="2400" dirty="0" smtClean="0">
              <a:solidFill>
                <a:schemeClr val="tx2"/>
              </a:solidFill>
            </a:endParaRPr>
          </a:p>
          <a:p>
            <a:pPr marL="0" indent="0" algn="just" rtl="1" fontAlgn="base">
              <a:spcAft>
                <a:spcPct val="0"/>
              </a:spcAft>
              <a:buNone/>
            </a:pPr>
            <a:r>
              <a:rPr lang="ar-KW" sz="2400" dirty="0">
                <a:solidFill>
                  <a:schemeClr val="tx2"/>
                </a:solidFill>
              </a:rPr>
              <a:t> </a:t>
            </a:r>
            <a:r>
              <a:rPr lang="ar-KW" sz="2400" dirty="0" smtClean="0">
                <a:solidFill>
                  <a:schemeClr val="tx2"/>
                </a:solidFill>
              </a:rPr>
              <a:t> - </a:t>
            </a:r>
            <a:r>
              <a:rPr lang="ar-KW" sz="2400" dirty="0">
                <a:solidFill>
                  <a:schemeClr val="tx2"/>
                </a:solidFill>
              </a:rPr>
              <a:t>منذ اطلاعهم على بيانات ومعلومات جوهرية تتعلق بتلك الشركــات أو عملائها </a:t>
            </a:r>
            <a:r>
              <a:rPr lang="ar-KW" sz="2400" dirty="0" smtClean="0">
                <a:solidFill>
                  <a:schemeClr val="tx2"/>
                </a:solidFill>
              </a:rPr>
              <a:t>إلى</a:t>
            </a:r>
          </a:p>
          <a:p>
            <a:pPr marL="0" indent="0" algn="just" rtl="1" fontAlgn="base">
              <a:spcAft>
                <a:spcPct val="0"/>
              </a:spcAft>
              <a:buNone/>
            </a:pPr>
            <a:r>
              <a:rPr lang="ar-KW" sz="2400" dirty="0">
                <a:solidFill>
                  <a:schemeClr val="tx2"/>
                </a:solidFill>
              </a:rPr>
              <a:t> </a:t>
            </a:r>
            <a:r>
              <a:rPr lang="ar-KW" sz="2400" dirty="0" smtClean="0">
                <a:solidFill>
                  <a:schemeClr val="tx2"/>
                </a:solidFill>
              </a:rPr>
              <a:t>   أن يتم </a:t>
            </a:r>
            <a:r>
              <a:rPr lang="ar-KW" sz="2400" dirty="0">
                <a:solidFill>
                  <a:schemeClr val="tx2"/>
                </a:solidFill>
              </a:rPr>
              <a:t>الإعــلان عن </a:t>
            </a:r>
            <a:r>
              <a:rPr lang="ar-KW" sz="2400" dirty="0" smtClean="0">
                <a:solidFill>
                  <a:schemeClr val="tx2"/>
                </a:solidFill>
              </a:rPr>
              <a:t>تلك </a:t>
            </a:r>
            <a:r>
              <a:rPr lang="ar-KW" sz="2400" dirty="0">
                <a:solidFill>
                  <a:schemeClr val="tx2"/>
                </a:solidFill>
              </a:rPr>
              <a:t>البيانات </a:t>
            </a:r>
            <a:r>
              <a:rPr lang="ar-KW" sz="2400" dirty="0" smtClean="0">
                <a:solidFill>
                  <a:schemeClr val="tx2"/>
                </a:solidFill>
              </a:rPr>
              <a:t>والمعلومات الجوهرية.</a:t>
            </a:r>
          </a:p>
          <a:p>
            <a:pPr marL="0" indent="0" algn="just" rtl="1" fontAlgn="base">
              <a:spcAft>
                <a:spcPct val="0"/>
              </a:spcAft>
              <a:buNone/>
            </a:pPr>
            <a:endParaRPr lang="ar-KW" sz="2400" dirty="0" smtClean="0">
              <a:solidFill>
                <a:schemeClr val="tx2"/>
              </a:solidFill>
            </a:endParaRPr>
          </a:p>
          <a:p>
            <a:pPr marL="0" indent="0" algn="just" rtl="1" fontAlgn="base">
              <a:spcAft>
                <a:spcPct val="0"/>
              </a:spcAft>
              <a:buNone/>
            </a:pPr>
            <a:r>
              <a:rPr lang="ar-KW" sz="2400" dirty="0">
                <a:solidFill>
                  <a:schemeClr val="tx2"/>
                </a:solidFill>
              </a:rPr>
              <a:t> </a:t>
            </a:r>
            <a:r>
              <a:rPr lang="ar-KW" sz="2400" dirty="0" smtClean="0">
                <a:solidFill>
                  <a:schemeClr val="tx2"/>
                </a:solidFill>
              </a:rPr>
              <a:t> - </a:t>
            </a:r>
            <a:r>
              <a:rPr lang="ar-KW" sz="2400" dirty="0">
                <a:solidFill>
                  <a:schemeClr val="tx2"/>
                </a:solidFill>
              </a:rPr>
              <a:t>عند انتهاء صلتهم بالمصدر </a:t>
            </a:r>
            <a:r>
              <a:rPr lang="ar-KW" sz="2400" dirty="0" smtClean="0">
                <a:solidFill>
                  <a:schemeClr val="tx2"/>
                </a:solidFill>
              </a:rPr>
              <a:t>إذا كانــوا </a:t>
            </a:r>
            <a:r>
              <a:rPr lang="ar-KW" sz="2400" dirty="0">
                <a:solidFill>
                  <a:schemeClr val="tx2"/>
                </a:solidFill>
              </a:rPr>
              <a:t>قد </a:t>
            </a:r>
            <a:r>
              <a:rPr lang="ar-KW" sz="2400" dirty="0" smtClean="0">
                <a:solidFill>
                  <a:schemeClr val="tx2"/>
                </a:solidFill>
              </a:rPr>
              <a:t>اطلعــوا </a:t>
            </a:r>
            <a:r>
              <a:rPr lang="ar-KW" sz="2400" dirty="0">
                <a:solidFill>
                  <a:schemeClr val="tx2"/>
                </a:solidFill>
              </a:rPr>
              <a:t>على </a:t>
            </a:r>
            <a:r>
              <a:rPr lang="ar-KW" sz="2400" dirty="0" smtClean="0">
                <a:solidFill>
                  <a:schemeClr val="tx2"/>
                </a:solidFill>
              </a:rPr>
              <a:t>بيانـات ومعلومات جوهريــة</a:t>
            </a:r>
          </a:p>
          <a:p>
            <a:pPr marL="0" indent="0" algn="just" rtl="1" fontAlgn="base">
              <a:spcAft>
                <a:spcPct val="0"/>
              </a:spcAft>
              <a:buNone/>
            </a:pPr>
            <a:r>
              <a:rPr lang="ar-KW" sz="2400" dirty="0">
                <a:solidFill>
                  <a:schemeClr val="tx2"/>
                </a:solidFill>
              </a:rPr>
              <a:t> </a:t>
            </a:r>
            <a:r>
              <a:rPr lang="ar-KW" sz="2400" dirty="0" smtClean="0">
                <a:solidFill>
                  <a:schemeClr val="tx2"/>
                </a:solidFill>
              </a:rPr>
              <a:t>   غير معلنة تتعلـق بالمصدر أو عملائـه ، </a:t>
            </a:r>
            <a:r>
              <a:rPr lang="ar-KW" sz="2400" dirty="0">
                <a:solidFill>
                  <a:schemeClr val="tx2"/>
                </a:solidFill>
              </a:rPr>
              <a:t>وذلك </a:t>
            </a:r>
            <a:r>
              <a:rPr lang="ar-KW" sz="2400" dirty="0" smtClean="0">
                <a:solidFill>
                  <a:schemeClr val="tx2"/>
                </a:solidFill>
              </a:rPr>
              <a:t>إلى </a:t>
            </a:r>
            <a:r>
              <a:rPr lang="ar-KW" sz="2400" dirty="0">
                <a:solidFill>
                  <a:schemeClr val="tx2"/>
                </a:solidFill>
              </a:rPr>
              <a:t>أن يتم </a:t>
            </a:r>
            <a:r>
              <a:rPr lang="ar-KW" sz="2400" dirty="0" smtClean="0">
                <a:solidFill>
                  <a:schemeClr val="tx2"/>
                </a:solidFill>
              </a:rPr>
              <a:t>الإعـلان عن </a:t>
            </a:r>
            <a:r>
              <a:rPr lang="ar-KW" sz="2400" dirty="0">
                <a:solidFill>
                  <a:schemeClr val="tx2"/>
                </a:solidFill>
              </a:rPr>
              <a:t>تلك </a:t>
            </a:r>
            <a:r>
              <a:rPr lang="ar-KW" sz="2400" dirty="0" smtClean="0">
                <a:solidFill>
                  <a:schemeClr val="tx2"/>
                </a:solidFill>
              </a:rPr>
              <a:t>البيانات</a:t>
            </a:r>
          </a:p>
          <a:p>
            <a:pPr marL="0" indent="0" algn="just" rtl="1" fontAlgn="base">
              <a:spcAft>
                <a:spcPct val="0"/>
              </a:spcAft>
              <a:buNone/>
            </a:pPr>
            <a:r>
              <a:rPr lang="ar-KW" sz="2400" dirty="0">
                <a:solidFill>
                  <a:schemeClr val="tx2"/>
                </a:solidFill>
              </a:rPr>
              <a:t> </a:t>
            </a:r>
            <a:r>
              <a:rPr lang="ar-KW" sz="2400" dirty="0" smtClean="0">
                <a:solidFill>
                  <a:schemeClr val="tx2"/>
                </a:solidFill>
              </a:rPr>
              <a:t>   </a:t>
            </a:r>
            <a:r>
              <a:rPr lang="ar-KW" sz="2400" dirty="0">
                <a:solidFill>
                  <a:schemeClr val="tx2"/>
                </a:solidFill>
              </a:rPr>
              <a:t>والمعلومات الجوهرية.</a:t>
            </a:r>
          </a:p>
          <a:p>
            <a:pPr marL="0" indent="0" algn="just" rtl="1" fontAlgn="base">
              <a:spcAft>
                <a:spcPct val="0"/>
              </a:spcAft>
              <a:buNone/>
            </a:pPr>
            <a:endParaRPr lang="ar-KW" sz="2400" dirty="0">
              <a:solidFill>
                <a:schemeClr val="tx2"/>
              </a:solidFill>
            </a:endParaRPr>
          </a:p>
          <a:p>
            <a:pPr marL="0" indent="0" algn="just" rtl="1" fontAlgn="base">
              <a:spcAft>
                <a:spcPct val="0"/>
              </a:spcAft>
              <a:buNone/>
            </a:pP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65516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rPr>
              <a:t>تعليمات هيئة أسواق المال رقم </a:t>
            </a:r>
            <a:r>
              <a:rPr lang="ar-KW" sz="2400" b="1" dirty="0" smtClean="0">
                <a:solidFill>
                  <a:srgbClr val="1F497D"/>
                </a:solidFill>
              </a:rPr>
              <a:t>(</a:t>
            </a:r>
            <a:r>
              <a:rPr lang="ar-KW" sz="2400" b="1" dirty="0" err="1" smtClean="0">
                <a:solidFill>
                  <a:srgbClr val="1F497D"/>
                </a:solidFill>
              </a:rPr>
              <a:t>هـ.أ.م</a:t>
            </a:r>
            <a:r>
              <a:rPr lang="ar-KW" sz="2400" b="1" dirty="0" smtClean="0">
                <a:solidFill>
                  <a:srgbClr val="1F497D"/>
                </a:solidFill>
              </a:rPr>
              <a:t>/</a:t>
            </a:r>
            <a:r>
              <a:rPr lang="ar-KW" sz="2400" b="1" dirty="0" err="1" smtClean="0">
                <a:solidFill>
                  <a:srgbClr val="1F497D"/>
                </a:solidFill>
              </a:rPr>
              <a:t>ق.ر</a:t>
            </a:r>
            <a:r>
              <a:rPr lang="ar-KW" sz="2400" b="1" dirty="0" smtClean="0">
                <a:solidFill>
                  <a:srgbClr val="1F497D"/>
                </a:solidFill>
              </a:rPr>
              <a:t>/</a:t>
            </a:r>
            <a:r>
              <a:rPr lang="ar-KW" sz="2400" b="1" dirty="0" err="1" smtClean="0">
                <a:solidFill>
                  <a:srgbClr val="1F497D"/>
                </a:solidFill>
              </a:rPr>
              <a:t>ح.ش</a:t>
            </a:r>
            <a:r>
              <a:rPr lang="ar-KW" sz="2400" b="1" dirty="0" smtClean="0">
                <a:solidFill>
                  <a:srgbClr val="1F497D"/>
                </a:solidFill>
              </a:rPr>
              <a:t>/2013/5)</a:t>
            </a:r>
            <a:endParaRPr lang="ar-KW" sz="2400" b="1" dirty="0">
              <a:solidFill>
                <a:srgbClr val="1F497D"/>
              </a:solidFill>
            </a:endParaRPr>
          </a:p>
        </p:txBody>
      </p:sp>
      <p:sp>
        <p:nvSpPr>
          <p:cNvPr id="3" name="Content Placeholder 2"/>
          <p:cNvSpPr>
            <a:spLocks noGrp="1"/>
          </p:cNvSpPr>
          <p:nvPr>
            <p:ph idx="1"/>
          </p:nvPr>
        </p:nvSpPr>
        <p:spPr>
          <a:xfrm>
            <a:off x="285428" y="1556792"/>
            <a:ext cx="8496944" cy="4665826"/>
          </a:xfrm>
        </p:spPr>
        <p:txBody>
          <a:bodyPr>
            <a:normAutofit fontScale="85000" lnSpcReduction="20000"/>
          </a:bodyPr>
          <a:lstStyle/>
          <a:p>
            <a:pPr marL="0" lvl="0" indent="0" algn="r" rtl="1" fontAlgn="base">
              <a:spcBef>
                <a:spcPct val="0"/>
              </a:spcBef>
              <a:spcAft>
                <a:spcPts val="600"/>
              </a:spcAft>
              <a:buNone/>
            </a:pPr>
            <a:r>
              <a:rPr lang="ar-KW" sz="2800" b="1" u="sng" dirty="0" smtClean="0">
                <a:solidFill>
                  <a:schemeClr val="tx2"/>
                </a:solidFill>
              </a:rPr>
              <a:t>8- </a:t>
            </a:r>
            <a:r>
              <a:rPr lang="ar-KW" sz="2800" b="1" u="sng" dirty="0">
                <a:solidFill>
                  <a:schemeClr val="tx2"/>
                </a:solidFill>
              </a:rPr>
              <a:t>قائمة الأشخاص المطلعين </a:t>
            </a:r>
            <a:r>
              <a:rPr lang="ar-KW" sz="2800" b="1" u="sng" dirty="0" smtClean="0">
                <a:solidFill>
                  <a:schemeClr val="tx2"/>
                </a:solidFill>
              </a:rPr>
              <a:t>:</a:t>
            </a:r>
            <a:endParaRPr lang="en-US" sz="2800" b="1" u="sng" dirty="0">
              <a:solidFill>
                <a:schemeClr val="tx2"/>
              </a:solidFill>
            </a:endParaRPr>
          </a:p>
          <a:p>
            <a:pPr marL="0" lvl="0" indent="0" algn="just" rtl="1" fontAlgn="base">
              <a:lnSpc>
                <a:spcPct val="115000"/>
              </a:lnSpc>
              <a:spcBef>
                <a:spcPts val="0"/>
              </a:spcBef>
              <a:buNone/>
            </a:pPr>
            <a:endParaRPr lang="ar-KW" sz="2800" dirty="0">
              <a:solidFill>
                <a:schemeClr val="tx2"/>
              </a:solidFill>
              <a:ea typeface="Calibri"/>
            </a:endParaRPr>
          </a:p>
          <a:p>
            <a:pPr algn="just" rtl="1" fontAlgn="base">
              <a:lnSpc>
                <a:spcPct val="115000"/>
              </a:lnSpc>
              <a:spcBef>
                <a:spcPts val="0"/>
              </a:spcBef>
            </a:pPr>
            <a:r>
              <a:rPr lang="ar-KW" sz="2800" dirty="0" smtClean="0">
                <a:solidFill>
                  <a:schemeClr val="tx2"/>
                </a:solidFill>
                <a:ea typeface="Calibri"/>
              </a:rPr>
              <a:t>يتعين </a:t>
            </a:r>
            <a:r>
              <a:rPr lang="ar-KW" sz="2800" dirty="0">
                <a:solidFill>
                  <a:schemeClr val="tx2"/>
                </a:solidFill>
                <a:ea typeface="Calibri"/>
              </a:rPr>
              <a:t>على </a:t>
            </a:r>
            <a:r>
              <a:rPr lang="ar-KW" sz="2800" dirty="0" smtClean="0">
                <a:solidFill>
                  <a:schemeClr val="tx2"/>
                </a:solidFill>
                <a:ea typeface="Calibri"/>
              </a:rPr>
              <a:t>المصدر إعداد قائمة </a:t>
            </a:r>
            <a:r>
              <a:rPr lang="ar-KW" sz="2800" dirty="0">
                <a:solidFill>
                  <a:schemeClr val="tx2"/>
                </a:solidFill>
                <a:ea typeface="Calibri"/>
              </a:rPr>
              <a:t>بالأشخاص المطلعين </a:t>
            </a:r>
            <a:r>
              <a:rPr lang="ar-KW" sz="2800" dirty="0" smtClean="0">
                <a:solidFill>
                  <a:schemeClr val="tx2"/>
                </a:solidFill>
                <a:ea typeface="Calibri"/>
              </a:rPr>
              <a:t>وفقـاً لنموذج قائمة </a:t>
            </a:r>
            <a:r>
              <a:rPr lang="ar-KW" sz="2800" dirty="0">
                <a:solidFill>
                  <a:schemeClr val="tx2"/>
                </a:solidFill>
                <a:ea typeface="Calibri"/>
              </a:rPr>
              <a:t>الأشخـاص المطلعيــن ، والقيـام بتزويد الهيئـة والبورصــة بتلك </a:t>
            </a:r>
            <a:r>
              <a:rPr lang="ar-KW" sz="2800" dirty="0" smtClean="0">
                <a:solidFill>
                  <a:schemeClr val="tx2"/>
                </a:solidFill>
                <a:ea typeface="Calibri"/>
              </a:rPr>
              <a:t>القائمة على أن تشمل:</a:t>
            </a:r>
          </a:p>
          <a:p>
            <a:pPr marL="0" indent="0" algn="just" rtl="1" fontAlgn="base">
              <a:lnSpc>
                <a:spcPct val="115000"/>
              </a:lnSpc>
              <a:spcBef>
                <a:spcPts val="0"/>
              </a:spcBef>
              <a:buNone/>
            </a:pPr>
            <a:endParaRPr lang="ar-KW" sz="900" dirty="0" smtClean="0">
              <a:solidFill>
                <a:schemeClr val="tx2"/>
              </a:solidFill>
              <a:ea typeface="Calibri"/>
            </a:endParaRPr>
          </a:p>
          <a:p>
            <a:pPr marL="0" indent="0" algn="just" rtl="1" fontAlgn="base">
              <a:lnSpc>
                <a:spcPct val="115000"/>
              </a:lnSpc>
              <a:spcBef>
                <a:spcPts val="0"/>
              </a:spcBef>
              <a:buNone/>
            </a:pPr>
            <a:r>
              <a:rPr lang="ar-KW" sz="2800" dirty="0">
                <a:solidFill>
                  <a:schemeClr val="tx2"/>
                </a:solidFill>
                <a:ea typeface="Calibri"/>
              </a:rPr>
              <a:t> </a:t>
            </a:r>
            <a:r>
              <a:rPr lang="ar-KW" sz="2800" dirty="0" smtClean="0">
                <a:solidFill>
                  <a:schemeClr val="tx2"/>
                </a:solidFill>
                <a:ea typeface="Calibri"/>
              </a:rPr>
              <a:t>   - أعضاء مجلس الإدارة.</a:t>
            </a:r>
          </a:p>
          <a:p>
            <a:pPr marL="0" indent="0" algn="just" rtl="1" fontAlgn="base">
              <a:lnSpc>
                <a:spcPct val="115000"/>
              </a:lnSpc>
              <a:spcBef>
                <a:spcPts val="0"/>
              </a:spcBef>
              <a:buNone/>
            </a:pPr>
            <a:endParaRPr lang="ar-KW" sz="900" dirty="0" smtClean="0">
              <a:solidFill>
                <a:schemeClr val="tx2"/>
              </a:solidFill>
              <a:ea typeface="Calibri"/>
            </a:endParaRPr>
          </a:p>
          <a:p>
            <a:pPr marL="0" indent="0" algn="just" rtl="1" fontAlgn="base">
              <a:lnSpc>
                <a:spcPct val="115000"/>
              </a:lnSpc>
              <a:spcBef>
                <a:spcPts val="0"/>
              </a:spcBef>
              <a:buNone/>
            </a:pPr>
            <a:r>
              <a:rPr lang="ar-KW" sz="2800" dirty="0">
                <a:solidFill>
                  <a:schemeClr val="tx2"/>
                </a:solidFill>
                <a:ea typeface="Calibri"/>
              </a:rPr>
              <a:t> </a:t>
            </a:r>
            <a:r>
              <a:rPr lang="ar-KW" sz="2800" dirty="0" smtClean="0">
                <a:solidFill>
                  <a:schemeClr val="tx2"/>
                </a:solidFill>
                <a:ea typeface="Calibri"/>
              </a:rPr>
              <a:t>   - أعضاء الجهاز التنفيذي.</a:t>
            </a:r>
          </a:p>
          <a:p>
            <a:pPr marL="0" indent="0" algn="just" rtl="1" fontAlgn="base">
              <a:lnSpc>
                <a:spcPct val="115000"/>
              </a:lnSpc>
              <a:spcBef>
                <a:spcPts val="0"/>
              </a:spcBef>
              <a:buNone/>
            </a:pPr>
            <a:endParaRPr lang="ar-KW" sz="900" dirty="0" smtClean="0">
              <a:solidFill>
                <a:schemeClr val="tx2"/>
              </a:solidFill>
              <a:ea typeface="Calibri"/>
            </a:endParaRPr>
          </a:p>
          <a:p>
            <a:pPr marL="0" indent="0" algn="just" rtl="1" fontAlgn="base">
              <a:lnSpc>
                <a:spcPct val="115000"/>
              </a:lnSpc>
              <a:spcBef>
                <a:spcPts val="0"/>
              </a:spcBef>
              <a:buNone/>
            </a:pPr>
            <a:r>
              <a:rPr lang="ar-KW" sz="2800" dirty="0">
                <a:solidFill>
                  <a:schemeClr val="tx2"/>
                </a:solidFill>
                <a:ea typeface="Calibri"/>
              </a:rPr>
              <a:t> </a:t>
            </a:r>
            <a:r>
              <a:rPr lang="ar-KW" sz="2800" dirty="0" smtClean="0">
                <a:solidFill>
                  <a:schemeClr val="tx2"/>
                </a:solidFill>
                <a:ea typeface="Calibri"/>
              </a:rPr>
              <a:t>   - أعضاء الجهاز الإداري ممن لديهم إمكانية الوصول إلى معلومات جوهرية.</a:t>
            </a:r>
          </a:p>
          <a:p>
            <a:pPr marL="0" indent="0" algn="just" rtl="1" fontAlgn="base">
              <a:lnSpc>
                <a:spcPct val="115000"/>
              </a:lnSpc>
              <a:spcBef>
                <a:spcPts val="0"/>
              </a:spcBef>
              <a:buNone/>
            </a:pPr>
            <a:endParaRPr lang="ar-KW" sz="900" dirty="0" smtClean="0">
              <a:solidFill>
                <a:schemeClr val="tx2"/>
              </a:solidFill>
              <a:ea typeface="Calibri"/>
            </a:endParaRPr>
          </a:p>
          <a:p>
            <a:pPr marL="0" indent="0" algn="just" rtl="1" fontAlgn="base">
              <a:lnSpc>
                <a:spcPct val="115000"/>
              </a:lnSpc>
              <a:spcBef>
                <a:spcPts val="0"/>
              </a:spcBef>
              <a:buNone/>
            </a:pPr>
            <a:r>
              <a:rPr lang="ar-KW" sz="2800" dirty="0">
                <a:solidFill>
                  <a:schemeClr val="tx2"/>
                </a:solidFill>
                <a:ea typeface="Calibri"/>
              </a:rPr>
              <a:t> </a:t>
            </a:r>
            <a:r>
              <a:rPr lang="ar-KW" sz="2800" dirty="0" smtClean="0">
                <a:solidFill>
                  <a:schemeClr val="tx2"/>
                </a:solidFill>
                <a:ea typeface="Calibri"/>
              </a:rPr>
              <a:t>   - العلاقـــات في مؤسســـات أخرى لديهـــا القـــدرة على الوصــول إلى معلومـات</a:t>
            </a:r>
          </a:p>
          <a:p>
            <a:pPr marL="0" indent="0" algn="just" rtl="1" fontAlgn="base">
              <a:lnSpc>
                <a:spcPct val="115000"/>
              </a:lnSpc>
              <a:spcBef>
                <a:spcPts val="0"/>
              </a:spcBef>
              <a:buNone/>
            </a:pPr>
            <a:r>
              <a:rPr lang="ar-KW" sz="2800" dirty="0">
                <a:solidFill>
                  <a:schemeClr val="tx2"/>
                </a:solidFill>
                <a:ea typeface="Calibri"/>
              </a:rPr>
              <a:t> </a:t>
            </a:r>
            <a:r>
              <a:rPr lang="ar-KW" sz="2800" dirty="0" smtClean="0">
                <a:solidFill>
                  <a:schemeClr val="tx2"/>
                </a:solidFill>
                <a:ea typeface="Calibri"/>
              </a:rPr>
              <a:t>     جوهرية مثل (الشركة الأم/ مراقب الحسابات/ جهات استشارية/ جهات مصرفية/ </a:t>
            </a:r>
          </a:p>
          <a:p>
            <a:pPr marL="0" indent="0" algn="just" rtl="1" fontAlgn="base">
              <a:lnSpc>
                <a:spcPct val="115000"/>
              </a:lnSpc>
              <a:spcBef>
                <a:spcPts val="0"/>
              </a:spcBef>
              <a:buNone/>
            </a:pPr>
            <a:r>
              <a:rPr lang="ar-KW" sz="2800" dirty="0">
                <a:solidFill>
                  <a:schemeClr val="tx2"/>
                </a:solidFill>
                <a:ea typeface="Calibri"/>
              </a:rPr>
              <a:t> </a:t>
            </a:r>
            <a:r>
              <a:rPr lang="ar-KW" sz="2800" dirty="0" smtClean="0">
                <a:solidFill>
                  <a:schemeClr val="tx2"/>
                </a:solidFill>
                <a:ea typeface="Calibri"/>
              </a:rPr>
              <a:t>     وكالات تصنيف ائتماني/ وأي جهة يسند لها القيام بأحد الأنشطة التي يقوم بها</a:t>
            </a:r>
          </a:p>
          <a:p>
            <a:pPr marL="0" indent="0" algn="just" rtl="1" fontAlgn="base">
              <a:lnSpc>
                <a:spcPct val="115000"/>
              </a:lnSpc>
              <a:spcBef>
                <a:spcPts val="0"/>
              </a:spcBef>
              <a:buNone/>
            </a:pPr>
            <a:r>
              <a:rPr lang="ar-KW" sz="2800" dirty="0">
                <a:solidFill>
                  <a:schemeClr val="tx2"/>
                </a:solidFill>
                <a:ea typeface="Calibri"/>
              </a:rPr>
              <a:t> </a:t>
            </a:r>
            <a:r>
              <a:rPr lang="ar-KW" sz="2800" dirty="0" smtClean="0">
                <a:solidFill>
                  <a:schemeClr val="tx2"/>
                </a:solidFill>
                <a:ea typeface="Calibri"/>
              </a:rPr>
              <a:t>     المصدر).</a:t>
            </a:r>
            <a:endParaRPr lang="ar-KW" sz="2800" dirty="0">
              <a:solidFill>
                <a:schemeClr val="tx2"/>
              </a:solidFill>
              <a:ea typeface="Calibri"/>
            </a:endParaRPr>
          </a:p>
          <a:p>
            <a:pPr marL="0" lvl="0" indent="0" algn="just" rtl="1" fontAlgn="base">
              <a:lnSpc>
                <a:spcPct val="115000"/>
              </a:lnSpc>
              <a:spcBef>
                <a:spcPts val="0"/>
              </a:spcBef>
              <a:buNone/>
            </a:pPr>
            <a:endParaRPr lang="ar-KW" sz="2800" dirty="0">
              <a:solidFill>
                <a:schemeClr val="tx2"/>
              </a:solidFill>
              <a:ea typeface="Calibri"/>
            </a:endParaRPr>
          </a:p>
          <a:p>
            <a:pPr marL="0" indent="0" algn="just" rtl="1" fontAlgn="base">
              <a:spcAft>
                <a:spcPct val="0"/>
              </a:spcAft>
              <a:buNone/>
            </a:pPr>
            <a:endParaRPr lang="ar-KW" sz="2400" dirty="0">
              <a:solidFill>
                <a:schemeClr val="tx2"/>
              </a:solidFill>
            </a:endParaRPr>
          </a:p>
          <a:p>
            <a:pPr marL="0" indent="0" algn="just" rtl="1" fontAlgn="base">
              <a:spcAft>
                <a:spcPct val="0"/>
              </a:spcAft>
              <a:buNone/>
            </a:pP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67079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rPr>
              <a:t>تعليمات هيئة أسواق المال رقم </a:t>
            </a:r>
            <a:r>
              <a:rPr lang="ar-KW" sz="2400" b="1" dirty="0" smtClean="0">
                <a:solidFill>
                  <a:srgbClr val="1F497D"/>
                </a:solidFill>
              </a:rPr>
              <a:t>(</a:t>
            </a:r>
            <a:r>
              <a:rPr lang="ar-KW" sz="2400" b="1" dirty="0" err="1" smtClean="0">
                <a:solidFill>
                  <a:srgbClr val="1F497D"/>
                </a:solidFill>
              </a:rPr>
              <a:t>هـ.أ.م</a:t>
            </a:r>
            <a:r>
              <a:rPr lang="ar-KW" sz="2400" b="1" dirty="0" smtClean="0">
                <a:solidFill>
                  <a:srgbClr val="1F497D"/>
                </a:solidFill>
              </a:rPr>
              <a:t>/</a:t>
            </a:r>
            <a:r>
              <a:rPr lang="ar-KW" sz="2400" b="1" dirty="0" err="1" smtClean="0">
                <a:solidFill>
                  <a:srgbClr val="1F497D"/>
                </a:solidFill>
              </a:rPr>
              <a:t>ق.ر</a:t>
            </a:r>
            <a:r>
              <a:rPr lang="ar-KW" sz="2400" b="1" dirty="0" smtClean="0">
                <a:solidFill>
                  <a:srgbClr val="1F497D"/>
                </a:solidFill>
              </a:rPr>
              <a:t>/</a:t>
            </a:r>
            <a:r>
              <a:rPr lang="ar-KW" sz="2400" b="1" dirty="0" err="1" smtClean="0">
                <a:solidFill>
                  <a:srgbClr val="1F497D"/>
                </a:solidFill>
              </a:rPr>
              <a:t>ح.ش</a:t>
            </a:r>
            <a:r>
              <a:rPr lang="ar-KW" sz="2400" b="1" dirty="0" smtClean="0">
                <a:solidFill>
                  <a:srgbClr val="1F497D"/>
                </a:solidFill>
              </a:rPr>
              <a:t>/2013/5)</a:t>
            </a:r>
            <a:endParaRPr lang="ar-KW" sz="2400" b="1" dirty="0">
              <a:solidFill>
                <a:srgbClr val="1F497D"/>
              </a:solidFill>
            </a:endParaRPr>
          </a:p>
        </p:txBody>
      </p:sp>
      <p:sp>
        <p:nvSpPr>
          <p:cNvPr id="3" name="Content Placeholder 2"/>
          <p:cNvSpPr>
            <a:spLocks noGrp="1"/>
          </p:cNvSpPr>
          <p:nvPr>
            <p:ph idx="1"/>
          </p:nvPr>
        </p:nvSpPr>
        <p:spPr>
          <a:xfrm>
            <a:off x="251520" y="1556792"/>
            <a:ext cx="8352928" cy="4665826"/>
          </a:xfrm>
        </p:spPr>
        <p:txBody>
          <a:bodyPr>
            <a:normAutofit/>
          </a:bodyPr>
          <a:lstStyle/>
          <a:p>
            <a:pPr marL="0" lvl="0" indent="0" algn="r" rtl="1" fontAlgn="base">
              <a:spcBef>
                <a:spcPct val="0"/>
              </a:spcBef>
              <a:spcAft>
                <a:spcPts val="600"/>
              </a:spcAft>
              <a:buNone/>
            </a:pPr>
            <a:r>
              <a:rPr lang="ar-KW" sz="2800" b="1" u="sng" dirty="0" smtClean="0">
                <a:solidFill>
                  <a:schemeClr val="tx2"/>
                </a:solidFill>
              </a:rPr>
              <a:t>8- تابع/ قائمة </a:t>
            </a:r>
            <a:r>
              <a:rPr lang="ar-KW" sz="2800" b="1" u="sng" dirty="0">
                <a:solidFill>
                  <a:schemeClr val="tx2"/>
                </a:solidFill>
              </a:rPr>
              <a:t>الأشخاص المطلعين </a:t>
            </a:r>
            <a:r>
              <a:rPr lang="ar-KW" sz="2800" b="1" u="sng" dirty="0" smtClean="0">
                <a:solidFill>
                  <a:schemeClr val="tx2"/>
                </a:solidFill>
              </a:rPr>
              <a:t>:</a:t>
            </a:r>
            <a:endParaRPr lang="en-US" sz="2800" b="1" u="sng" dirty="0">
              <a:solidFill>
                <a:schemeClr val="tx2"/>
              </a:solidFill>
            </a:endParaRPr>
          </a:p>
          <a:p>
            <a:pPr marL="0" lvl="0" indent="0" algn="just" rtl="1" fontAlgn="base">
              <a:lnSpc>
                <a:spcPct val="115000"/>
              </a:lnSpc>
              <a:spcBef>
                <a:spcPts val="0"/>
              </a:spcBef>
              <a:buNone/>
            </a:pPr>
            <a:endParaRPr lang="ar-KW" sz="2800" dirty="0">
              <a:solidFill>
                <a:schemeClr val="tx2"/>
              </a:solidFill>
              <a:ea typeface="Calibri"/>
            </a:endParaRPr>
          </a:p>
          <a:p>
            <a:pPr algn="just" rtl="1" fontAlgn="base">
              <a:lnSpc>
                <a:spcPct val="115000"/>
              </a:lnSpc>
              <a:spcBef>
                <a:spcPts val="0"/>
              </a:spcBef>
            </a:pPr>
            <a:r>
              <a:rPr lang="ar-KW" sz="2800" dirty="0">
                <a:solidFill>
                  <a:schemeClr val="tx2"/>
                </a:solidFill>
                <a:ea typeface="Calibri"/>
              </a:rPr>
              <a:t>يجب على المصدر تحديث قائمة الأشخاص المطلعين ، وتزويد الهيئة </a:t>
            </a:r>
            <a:r>
              <a:rPr lang="ar-KW" sz="2800" dirty="0" smtClean="0">
                <a:solidFill>
                  <a:schemeClr val="tx2"/>
                </a:solidFill>
                <a:ea typeface="Calibri"/>
              </a:rPr>
              <a:t>والبورصة </a:t>
            </a:r>
            <a:r>
              <a:rPr lang="ar-KW" sz="2800" dirty="0">
                <a:solidFill>
                  <a:schemeClr val="tx2"/>
                </a:solidFill>
                <a:ea typeface="Calibri"/>
              </a:rPr>
              <a:t>بتلك القائمة المحدثة ، فور حدوث التالي:</a:t>
            </a:r>
          </a:p>
          <a:p>
            <a:pPr marL="0" indent="0" algn="just" rtl="1" fontAlgn="base">
              <a:lnSpc>
                <a:spcPct val="115000"/>
              </a:lnSpc>
              <a:spcBef>
                <a:spcPts val="0"/>
              </a:spcBef>
              <a:buNone/>
            </a:pPr>
            <a:endParaRPr lang="ar-KW" sz="2800" dirty="0">
              <a:solidFill>
                <a:schemeClr val="tx2"/>
              </a:solidFill>
              <a:ea typeface="Calibri"/>
            </a:endParaRPr>
          </a:p>
          <a:p>
            <a:pPr marL="0" indent="0" algn="just" rtl="1" fontAlgn="base">
              <a:lnSpc>
                <a:spcPct val="115000"/>
              </a:lnSpc>
              <a:spcBef>
                <a:spcPts val="0"/>
              </a:spcBef>
              <a:buNone/>
            </a:pPr>
            <a:r>
              <a:rPr lang="ar-KW" sz="2800" dirty="0">
                <a:solidFill>
                  <a:schemeClr val="tx2"/>
                </a:solidFill>
                <a:ea typeface="Calibri"/>
              </a:rPr>
              <a:t>     أ- عندما يحدث تغير في سبب ورود شخص موجود في القائمة.</a:t>
            </a:r>
          </a:p>
          <a:p>
            <a:pPr marL="0" indent="0" algn="just" rtl="1" fontAlgn="base">
              <a:lnSpc>
                <a:spcPct val="115000"/>
              </a:lnSpc>
              <a:spcBef>
                <a:spcPts val="0"/>
              </a:spcBef>
              <a:buNone/>
            </a:pPr>
            <a:r>
              <a:rPr lang="ar-KW" sz="2800" dirty="0">
                <a:solidFill>
                  <a:schemeClr val="tx2"/>
                </a:solidFill>
                <a:ea typeface="Calibri"/>
              </a:rPr>
              <a:t>     ب- عندما يصبح شخصاً غير وارد في القائمة شخصاً مطلعاً.</a:t>
            </a:r>
          </a:p>
          <a:p>
            <a:pPr marL="0" indent="0" algn="just" rtl="1" fontAlgn="base">
              <a:lnSpc>
                <a:spcPct val="115000"/>
              </a:lnSpc>
              <a:spcBef>
                <a:spcPts val="0"/>
              </a:spcBef>
              <a:buNone/>
            </a:pPr>
            <a:r>
              <a:rPr lang="ar-KW" sz="2800" dirty="0">
                <a:solidFill>
                  <a:schemeClr val="tx2"/>
                </a:solidFill>
                <a:ea typeface="Calibri"/>
              </a:rPr>
              <a:t>     ج- عندما تنتفي صفة الشخص المطلع عن شخص وارد في القائمة.</a:t>
            </a:r>
          </a:p>
          <a:p>
            <a:pPr marL="0" indent="0" algn="just" rtl="1" fontAlgn="base">
              <a:spcAft>
                <a:spcPct val="0"/>
              </a:spcAft>
              <a:buNone/>
            </a:pPr>
            <a:endParaRPr lang="ar-KW" sz="2400" dirty="0">
              <a:solidFill>
                <a:schemeClr val="tx2"/>
              </a:solidFill>
            </a:endParaRPr>
          </a:p>
          <a:p>
            <a:pPr marL="0" indent="0" algn="just" rtl="1" fontAlgn="base">
              <a:spcAft>
                <a:spcPct val="0"/>
              </a:spcAft>
              <a:buNone/>
            </a:pP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72483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784" y="274638"/>
            <a:ext cx="6059015" cy="1143000"/>
          </a:xfrm>
        </p:spPr>
        <p:txBody>
          <a:bodyPr>
            <a:normAutofit/>
          </a:bodyPr>
          <a:lstStyle/>
          <a:p>
            <a:pPr algn="r"/>
            <a:r>
              <a:rPr lang="ar-KW" sz="2400" b="1" dirty="0">
                <a:solidFill>
                  <a:srgbClr val="1F497D"/>
                </a:solidFill>
              </a:rPr>
              <a:t>تعليمات هيئة أسواق المال رقم </a:t>
            </a:r>
            <a:r>
              <a:rPr lang="ar-KW" sz="2400" b="1" dirty="0" smtClean="0">
                <a:solidFill>
                  <a:srgbClr val="1F497D"/>
                </a:solidFill>
              </a:rPr>
              <a:t>(</a:t>
            </a:r>
            <a:r>
              <a:rPr lang="ar-KW" sz="2400" b="1" dirty="0" err="1" smtClean="0">
                <a:solidFill>
                  <a:srgbClr val="1F497D"/>
                </a:solidFill>
              </a:rPr>
              <a:t>هـ.أ.م</a:t>
            </a:r>
            <a:r>
              <a:rPr lang="ar-KW" sz="2400" b="1" dirty="0" smtClean="0">
                <a:solidFill>
                  <a:srgbClr val="1F497D"/>
                </a:solidFill>
              </a:rPr>
              <a:t>/</a:t>
            </a:r>
            <a:r>
              <a:rPr lang="ar-KW" sz="2400" b="1" dirty="0" err="1" smtClean="0">
                <a:solidFill>
                  <a:srgbClr val="1F497D"/>
                </a:solidFill>
              </a:rPr>
              <a:t>ق.ر</a:t>
            </a:r>
            <a:r>
              <a:rPr lang="ar-KW" sz="2400" b="1" dirty="0" smtClean="0">
                <a:solidFill>
                  <a:srgbClr val="1F497D"/>
                </a:solidFill>
              </a:rPr>
              <a:t>/</a:t>
            </a:r>
            <a:r>
              <a:rPr lang="ar-KW" sz="2400" b="1" dirty="0" err="1" smtClean="0">
                <a:solidFill>
                  <a:srgbClr val="1F497D"/>
                </a:solidFill>
              </a:rPr>
              <a:t>ح.ش</a:t>
            </a:r>
            <a:r>
              <a:rPr lang="ar-KW" sz="2400" b="1" dirty="0" smtClean="0">
                <a:solidFill>
                  <a:srgbClr val="1F497D"/>
                </a:solidFill>
              </a:rPr>
              <a:t>/2013/5)</a:t>
            </a:r>
            <a:endParaRPr lang="ar-KW" sz="2400" b="1" dirty="0">
              <a:solidFill>
                <a:srgbClr val="1F497D"/>
              </a:solidFill>
            </a:endParaRPr>
          </a:p>
        </p:txBody>
      </p:sp>
      <p:sp>
        <p:nvSpPr>
          <p:cNvPr id="3" name="Content Placeholder 2"/>
          <p:cNvSpPr>
            <a:spLocks noGrp="1"/>
          </p:cNvSpPr>
          <p:nvPr>
            <p:ph idx="1"/>
          </p:nvPr>
        </p:nvSpPr>
        <p:spPr>
          <a:xfrm>
            <a:off x="467544" y="1556792"/>
            <a:ext cx="8136904" cy="4665826"/>
          </a:xfrm>
        </p:spPr>
        <p:txBody>
          <a:bodyPr>
            <a:normAutofit/>
          </a:bodyPr>
          <a:lstStyle/>
          <a:p>
            <a:pPr marL="0" lvl="0" indent="0" algn="r" rtl="1" fontAlgn="base">
              <a:spcBef>
                <a:spcPct val="0"/>
              </a:spcBef>
              <a:spcAft>
                <a:spcPts val="600"/>
              </a:spcAft>
              <a:buNone/>
            </a:pPr>
            <a:r>
              <a:rPr lang="ar-KW" sz="2800" b="1" u="sng" dirty="0" smtClean="0">
                <a:solidFill>
                  <a:schemeClr val="tx2"/>
                </a:solidFill>
              </a:rPr>
              <a:t>9- الإفصـــاح:</a:t>
            </a:r>
            <a:endParaRPr lang="en-US" sz="2800" b="1" u="sng" dirty="0">
              <a:solidFill>
                <a:schemeClr val="tx2"/>
              </a:solidFill>
            </a:endParaRPr>
          </a:p>
          <a:p>
            <a:pPr marL="0" indent="0" algn="just" rtl="1" fontAlgn="base">
              <a:lnSpc>
                <a:spcPct val="115000"/>
              </a:lnSpc>
              <a:spcBef>
                <a:spcPts val="0"/>
              </a:spcBef>
              <a:buNone/>
            </a:pPr>
            <a:endParaRPr lang="ar-KW" sz="2000" dirty="0">
              <a:solidFill>
                <a:schemeClr val="tx2"/>
              </a:solidFill>
              <a:ea typeface="Calibri"/>
            </a:endParaRPr>
          </a:p>
          <a:p>
            <a:pPr marL="0" indent="0" algn="just" rtl="1" fontAlgn="base">
              <a:lnSpc>
                <a:spcPct val="115000"/>
              </a:lnSpc>
              <a:spcBef>
                <a:spcPts val="0"/>
              </a:spcBef>
              <a:buNone/>
            </a:pPr>
            <a:r>
              <a:rPr lang="ar-KW" sz="2800" b="1" dirty="0" smtClean="0">
                <a:solidFill>
                  <a:schemeClr val="tx2"/>
                </a:solidFill>
                <a:ea typeface="Calibri"/>
              </a:rPr>
              <a:t>9-1 </a:t>
            </a:r>
            <a:r>
              <a:rPr lang="ar-KW" sz="2800" b="1" dirty="0">
                <a:solidFill>
                  <a:schemeClr val="tx2"/>
                </a:solidFill>
                <a:ea typeface="Calibri"/>
              </a:rPr>
              <a:t>عضو مجلــس الإدارة وأقاربــه من الدرجة الأولـــى وزوجه </a:t>
            </a:r>
            <a:r>
              <a:rPr lang="ar-KW" sz="2800" b="1" dirty="0" smtClean="0">
                <a:solidFill>
                  <a:schemeClr val="tx2"/>
                </a:solidFill>
                <a:ea typeface="Calibri"/>
              </a:rPr>
              <a:t>.</a:t>
            </a:r>
          </a:p>
          <a:p>
            <a:pPr marL="0" indent="0" algn="just" rtl="1" fontAlgn="base">
              <a:lnSpc>
                <a:spcPct val="115000"/>
              </a:lnSpc>
              <a:spcBef>
                <a:spcPts val="0"/>
              </a:spcBef>
              <a:buNone/>
            </a:pPr>
            <a:endParaRPr lang="ar-KW" sz="900" b="1" dirty="0" smtClean="0">
              <a:solidFill>
                <a:schemeClr val="tx2"/>
              </a:solidFill>
            </a:endParaRPr>
          </a:p>
          <a:p>
            <a:pPr marL="0" indent="0" algn="just" rtl="1" fontAlgn="base">
              <a:lnSpc>
                <a:spcPct val="115000"/>
              </a:lnSpc>
              <a:spcBef>
                <a:spcPts val="0"/>
              </a:spcBef>
              <a:buNone/>
            </a:pPr>
            <a:r>
              <a:rPr lang="ar-KW" sz="2800" b="1" dirty="0">
                <a:solidFill>
                  <a:schemeClr val="tx2"/>
                </a:solidFill>
              </a:rPr>
              <a:t> </a:t>
            </a:r>
            <a:r>
              <a:rPr lang="ar-KW" sz="2800" b="1" dirty="0" smtClean="0">
                <a:solidFill>
                  <a:schemeClr val="tx2"/>
                </a:solidFill>
              </a:rPr>
              <a:t>     - واجب الإفصاح:</a:t>
            </a:r>
          </a:p>
          <a:p>
            <a:pPr marL="0" indent="0" algn="just" rtl="1" fontAlgn="base">
              <a:lnSpc>
                <a:spcPct val="115000"/>
              </a:lnSpc>
              <a:spcBef>
                <a:spcPts val="0"/>
              </a:spcBef>
              <a:buNone/>
            </a:pPr>
            <a:endParaRPr lang="ar-KW" sz="900" b="1" dirty="0" smtClean="0">
              <a:solidFill>
                <a:schemeClr val="tx2"/>
              </a:solidFill>
            </a:endParaRPr>
          </a:p>
          <a:p>
            <a:pPr algn="just" rtl="1" fontAlgn="base">
              <a:lnSpc>
                <a:spcPct val="115000"/>
              </a:lnSpc>
              <a:spcBef>
                <a:spcPts val="0"/>
              </a:spcBef>
            </a:pPr>
            <a:r>
              <a:rPr lang="ar-KW" sz="2400" b="1" dirty="0" smtClean="0">
                <a:solidFill>
                  <a:schemeClr val="tx2"/>
                </a:solidFill>
              </a:rPr>
              <a:t>     عضو مجلس الإدارة: </a:t>
            </a:r>
            <a:r>
              <a:rPr lang="ar-KW" sz="2000" dirty="0" smtClean="0">
                <a:solidFill>
                  <a:schemeClr val="tx2"/>
                </a:solidFill>
              </a:rPr>
              <a:t>عن </a:t>
            </a:r>
            <a:r>
              <a:rPr lang="ar-KW" sz="2000" dirty="0">
                <a:solidFill>
                  <a:schemeClr val="tx2"/>
                </a:solidFill>
              </a:rPr>
              <a:t>أي تعامل يعتزم القيام به على الأوراق </a:t>
            </a:r>
            <a:r>
              <a:rPr lang="ar-KW" sz="2000" dirty="0" smtClean="0">
                <a:solidFill>
                  <a:schemeClr val="tx2"/>
                </a:solidFill>
              </a:rPr>
              <a:t>المالية للشركة </a:t>
            </a:r>
            <a:r>
              <a:rPr lang="ar-KW" sz="2000" dirty="0">
                <a:solidFill>
                  <a:schemeClr val="tx2"/>
                </a:solidFill>
              </a:rPr>
              <a:t>الأم </a:t>
            </a:r>
            <a:endParaRPr lang="ar-KW" sz="2000" dirty="0" smtClean="0">
              <a:solidFill>
                <a:schemeClr val="tx2"/>
              </a:solidFill>
            </a:endParaRPr>
          </a:p>
          <a:p>
            <a:pPr marL="0" indent="0" algn="just" rtl="1" fontAlgn="base">
              <a:lnSpc>
                <a:spcPct val="115000"/>
              </a:lnSpc>
              <a:spcBef>
                <a:spcPts val="0"/>
              </a:spcBef>
              <a:buNone/>
            </a:pPr>
            <a:r>
              <a:rPr lang="ar-KW" sz="2000" dirty="0">
                <a:solidFill>
                  <a:schemeClr val="tx2"/>
                </a:solidFill>
              </a:rPr>
              <a:t> </a:t>
            </a:r>
            <a:r>
              <a:rPr lang="ar-KW" sz="2000" dirty="0" smtClean="0">
                <a:solidFill>
                  <a:schemeClr val="tx2"/>
                </a:solidFill>
              </a:rPr>
              <a:t>          أو أي </a:t>
            </a:r>
            <a:r>
              <a:rPr lang="ar-KW" sz="2000" dirty="0">
                <a:solidFill>
                  <a:schemeClr val="tx2"/>
                </a:solidFill>
              </a:rPr>
              <a:t>شركة تابعة أو أي شركة زميلة للمصدر.</a:t>
            </a:r>
          </a:p>
          <a:p>
            <a:pPr marL="0" indent="0" algn="just" rtl="1" fontAlgn="base">
              <a:lnSpc>
                <a:spcPct val="115000"/>
              </a:lnSpc>
              <a:spcBef>
                <a:spcPts val="0"/>
              </a:spcBef>
              <a:buNone/>
            </a:pPr>
            <a:endParaRPr lang="ar-KW" sz="900" dirty="0" smtClean="0">
              <a:solidFill>
                <a:schemeClr val="tx2"/>
              </a:solidFill>
            </a:endParaRPr>
          </a:p>
          <a:p>
            <a:pPr algn="just" rtl="1" fontAlgn="base">
              <a:lnSpc>
                <a:spcPct val="115000"/>
              </a:lnSpc>
              <a:spcBef>
                <a:spcPts val="0"/>
              </a:spcBef>
            </a:pPr>
            <a:r>
              <a:rPr lang="ar-KW" sz="2400" b="1" dirty="0" smtClean="0">
                <a:solidFill>
                  <a:schemeClr val="tx2"/>
                </a:solidFill>
              </a:rPr>
              <a:t>     أقارب </a:t>
            </a:r>
            <a:r>
              <a:rPr lang="ar-KW" sz="2400" b="1" dirty="0">
                <a:solidFill>
                  <a:schemeClr val="tx2"/>
                </a:solidFill>
              </a:rPr>
              <a:t>عضو مجلس الإدارة من </a:t>
            </a:r>
            <a:r>
              <a:rPr lang="ar-KW" sz="2400" b="1" dirty="0" smtClean="0">
                <a:solidFill>
                  <a:schemeClr val="tx2"/>
                </a:solidFill>
              </a:rPr>
              <a:t>الدرجـة </a:t>
            </a:r>
            <a:r>
              <a:rPr lang="ar-KW" sz="2400" b="1" dirty="0">
                <a:solidFill>
                  <a:schemeClr val="tx2"/>
                </a:solidFill>
              </a:rPr>
              <a:t>الأولى أو </a:t>
            </a:r>
            <a:r>
              <a:rPr lang="ar-KW" sz="2400" b="1" dirty="0" smtClean="0">
                <a:solidFill>
                  <a:schemeClr val="tx2"/>
                </a:solidFill>
              </a:rPr>
              <a:t>زوجـه: </a:t>
            </a:r>
            <a:r>
              <a:rPr lang="ar-KW" sz="2000" dirty="0" smtClean="0">
                <a:solidFill>
                  <a:schemeClr val="tx2"/>
                </a:solidFill>
              </a:rPr>
              <a:t>عــن </a:t>
            </a:r>
            <a:r>
              <a:rPr lang="ar-KW" sz="2000" dirty="0">
                <a:solidFill>
                  <a:schemeClr val="tx2"/>
                </a:solidFill>
              </a:rPr>
              <a:t>أي </a:t>
            </a:r>
            <a:r>
              <a:rPr lang="ar-KW" sz="2000" dirty="0" smtClean="0">
                <a:solidFill>
                  <a:schemeClr val="tx2"/>
                </a:solidFill>
              </a:rPr>
              <a:t>تعامــل</a:t>
            </a:r>
          </a:p>
          <a:p>
            <a:pPr marL="0" indent="0" algn="just" rtl="1" fontAlgn="base">
              <a:lnSpc>
                <a:spcPct val="115000"/>
              </a:lnSpc>
              <a:spcBef>
                <a:spcPts val="0"/>
              </a:spcBef>
              <a:buNone/>
            </a:pPr>
            <a:r>
              <a:rPr lang="ar-KW" sz="2000" dirty="0">
                <a:solidFill>
                  <a:schemeClr val="tx2"/>
                </a:solidFill>
              </a:rPr>
              <a:t> </a:t>
            </a:r>
            <a:r>
              <a:rPr lang="ar-KW" sz="2000" dirty="0" smtClean="0">
                <a:solidFill>
                  <a:schemeClr val="tx2"/>
                </a:solidFill>
              </a:rPr>
              <a:t>          </a:t>
            </a:r>
            <a:r>
              <a:rPr lang="ar-KW" sz="2000" dirty="0">
                <a:solidFill>
                  <a:schemeClr val="tx2"/>
                </a:solidFill>
              </a:rPr>
              <a:t>يعتزمون القيام به على الأوراق </a:t>
            </a:r>
            <a:r>
              <a:rPr lang="ar-KW" sz="2000" dirty="0" smtClean="0">
                <a:solidFill>
                  <a:schemeClr val="tx2"/>
                </a:solidFill>
              </a:rPr>
              <a:t>المالية للمصدر أو الشركة </a:t>
            </a:r>
            <a:r>
              <a:rPr lang="ar-KW" sz="2000" dirty="0">
                <a:solidFill>
                  <a:schemeClr val="tx2"/>
                </a:solidFill>
              </a:rPr>
              <a:t>الأم أو أي </a:t>
            </a:r>
            <a:r>
              <a:rPr lang="ar-KW" sz="2000" dirty="0" smtClean="0">
                <a:solidFill>
                  <a:schemeClr val="tx2"/>
                </a:solidFill>
              </a:rPr>
              <a:t>شركة تابعة </a:t>
            </a:r>
            <a:r>
              <a:rPr lang="ar-KW" sz="2000" dirty="0">
                <a:solidFill>
                  <a:schemeClr val="tx2"/>
                </a:solidFill>
              </a:rPr>
              <a:t>أو </a:t>
            </a:r>
            <a:r>
              <a:rPr lang="ar-KW" sz="2000" dirty="0" smtClean="0">
                <a:solidFill>
                  <a:schemeClr val="tx2"/>
                </a:solidFill>
              </a:rPr>
              <a:t>أي</a:t>
            </a:r>
          </a:p>
          <a:p>
            <a:pPr marL="0" indent="0" algn="just" rtl="1" fontAlgn="base">
              <a:lnSpc>
                <a:spcPct val="115000"/>
              </a:lnSpc>
              <a:spcBef>
                <a:spcPts val="0"/>
              </a:spcBef>
              <a:buNone/>
            </a:pPr>
            <a:r>
              <a:rPr lang="ar-KW" sz="2000" dirty="0">
                <a:solidFill>
                  <a:schemeClr val="tx2"/>
                </a:solidFill>
              </a:rPr>
              <a:t> </a:t>
            </a:r>
            <a:r>
              <a:rPr lang="ar-KW" sz="2000" dirty="0" smtClean="0">
                <a:solidFill>
                  <a:schemeClr val="tx2"/>
                </a:solidFill>
              </a:rPr>
              <a:t>          </a:t>
            </a:r>
            <a:r>
              <a:rPr lang="ar-KW" sz="2000" dirty="0">
                <a:solidFill>
                  <a:schemeClr val="tx2"/>
                </a:solidFill>
              </a:rPr>
              <a:t>شركة زميلة للمصدر.</a:t>
            </a:r>
          </a:p>
          <a:p>
            <a:pPr marL="0" indent="0" algn="just" rtl="1" fontAlgn="base">
              <a:spcAft>
                <a:spcPct val="0"/>
              </a:spcAft>
              <a:buNone/>
            </a:pPr>
            <a:endParaRPr lang="ar-KW" sz="2400" dirty="0">
              <a:solidFill>
                <a:schemeClr val="tx2"/>
              </a:solidFill>
            </a:endParaRPr>
          </a:p>
          <a:p>
            <a:pPr marL="0" indent="0" algn="just" rtl="1" fontAlgn="base">
              <a:spcAft>
                <a:spcPct val="0"/>
              </a:spcAft>
              <a:buNone/>
            </a:pP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87735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784" y="274638"/>
            <a:ext cx="6059015" cy="1143000"/>
          </a:xfrm>
        </p:spPr>
        <p:txBody>
          <a:bodyPr>
            <a:normAutofit/>
          </a:bodyPr>
          <a:lstStyle/>
          <a:p>
            <a:pPr algn="r"/>
            <a:r>
              <a:rPr lang="ar-KW" sz="2400" b="1" dirty="0">
                <a:solidFill>
                  <a:srgbClr val="1F497D"/>
                </a:solidFill>
              </a:rPr>
              <a:t>تعليمات هيئة أسواق المال رقم </a:t>
            </a:r>
            <a:r>
              <a:rPr lang="ar-KW" sz="2400" b="1" dirty="0" smtClean="0">
                <a:solidFill>
                  <a:srgbClr val="1F497D"/>
                </a:solidFill>
              </a:rPr>
              <a:t>(</a:t>
            </a:r>
            <a:r>
              <a:rPr lang="ar-KW" sz="2400" b="1" dirty="0" err="1" smtClean="0">
                <a:solidFill>
                  <a:srgbClr val="1F497D"/>
                </a:solidFill>
              </a:rPr>
              <a:t>هـ.أ.م</a:t>
            </a:r>
            <a:r>
              <a:rPr lang="ar-KW" sz="2400" b="1" dirty="0" smtClean="0">
                <a:solidFill>
                  <a:srgbClr val="1F497D"/>
                </a:solidFill>
              </a:rPr>
              <a:t>/</a:t>
            </a:r>
            <a:r>
              <a:rPr lang="ar-KW" sz="2400" b="1" dirty="0" err="1" smtClean="0">
                <a:solidFill>
                  <a:srgbClr val="1F497D"/>
                </a:solidFill>
              </a:rPr>
              <a:t>ق.ر</a:t>
            </a:r>
            <a:r>
              <a:rPr lang="ar-KW" sz="2400" b="1" dirty="0" smtClean="0">
                <a:solidFill>
                  <a:srgbClr val="1F497D"/>
                </a:solidFill>
              </a:rPr>
              <a:t>/</a:t>
            </a:r>
            <a:r>
              <a:rPr lang="ar-KW" sz="2400" b="1" dirty="0" err="1" smtClean="0">
                <a:solidFill>
                  <a:srgbClr val="1F497D"/>
                </a:solidFill>
              </a:rPr>
              <a:t>ح.ش</a:t>
            </a:r>
            <a:r>
              <a:rPr lang="ar-KW" sz="2400" b="1" dirty="0" smtClean="0">
                <a:solidFill>
                  <a:srgbClr val="1F497D"/>
                </a:solidFill>
              </a:rPr>
              <a:t>/2013/5)</a:t>
            </a:r>
            <a:endParaRPr lang="ar-KW" sz="2400" b="1" dirty="0">
              <a:solidFill>
                <a:srgbClr val="1F497D"/>
              </a:solidFill>
            </a:endParaRPr>
          </a:p>
        </p:txBody>
      </p:sp>
      <p:sp>
        <p:nvSpPr>
          <p:cNvPr id="3" name="Content Placeholder 2"/>
          <p:cNvSpPr>
            <a:spLocks noGrp="1"/>
          </p:cNvSpPr>
          <p:nvPr>
            <p:ph idx="1"/>
          </p:nvPr>
        </p:nvSpPr>
        <p:spPr>
          <a:xfrm>
            <a:off x="467544" y="1556792"/>
            <a:ext cx="8136904" cy="5301208"/>
          </a:xfrm>
        </p:spPr>
        <p:txBody>
          <a:bodyPr>
            <a:normAutofit fontScale="77500" lnSpcReduction="20000"/>
          </a:bodyPr>
          <a:lstStyle/>
          <a:p>
            <a:pPr marL="0" lvl="0" indent="0" algn="r" rtl="1" fontAlgn="base">
              <a:spcBef>
                <a:spcPct val="0"/>
              </a:spcBef>
              <a:spcAft>
                <a:spcPts val="600"/>
              </a:spcAft>
              <a:buNone/>
            </a:pPr>
            <a:r>
              <a:rPr lang="ar-KW" sz="2800" b="1" u="sng" dirty="0" smtClean="0">
                <a:solidFill>
                  <a:schemeClr val="tx2"/>
                </a:solidFill>
              </a:rPr>
              <a:t>9- تابع/ الإفصـــاح:</a:t>
            </a:r>
          </a:p>
          <a:p>
            <a:pPr marL="0" lvl="0" indent="0" algn="r" rtl="1" fontAlgn="base">
              <a:spcBef>
                <a:spcPct val="0"/>
              </a:spcBef>
              <a:spcAft>
                <a:spcPts val="600"/>
              </a:spcAft>
              <a:buNone/>
            </a:pPr>
            <a:endParaRPr lang="en-US" sz="2800" b="1" u="sng" dirty="0">
              <a:solidFill>
                <a:schemeClr val="tx2"/>
              </a:solidFill>
            </a:endParaRPr>
          </a:p>
          <a:p>
            <a:pPr marL="0" indent="0" algn="just" rtl="1" fontAlgn="base">
              <a:lnSpc>
                <a:spcPct val="115000"/>
              </a:lnSpc>
              <a:spcBef>
                <a:spcPts val="0"/>
              </a:spcBef>
              <a:buNone/>
            </a:pPr>
            <a:endParaRPr lang="ar-KW" sz="900" b="1" dirty="0">
              <a:solidFill>
                <a:schemeClr val="tx2"/>
              </a:solidFill>
            </a:endParaRPr>
          </a:p>
          <a:p>
            <a:pPr marL="0" indent="0" algn="just" rtl="1" fontAlgn="base">
              <a:lnSpc>
                <a:spcPct val="115000"/>
              </a:lnSpc>
              <a:spcBef>
                <a:spcPts val="0"/>
              </a:spcBef>
              <a:buNone/>
            </a:pPr>
            <a:r>
              <a:rPr lang="ar-KW" sz="2600" dirty="0">
                <a:solidFill>
                  <a:schemeClr val="tx2"/>
                </a:solidFill>
              </a:rPr>
              <a:t> </a:t>
            </a:r>
            <a:r>
              <a:rPr lang="ar-KW" sz="2900" b="1" dirty="0" smtClean="0">
                <a:solidFill>
                  <a:schemeClr val="tx2"/>
                </a:solidFill>
              </a:rPr>
              <a:t>- توقيت الإفصاح: </a:t>
            </a:r>
          </a:p>
          <a:p>
            <a:pPr marL="0" indent="0" algn="just" rtl="1" fontAlgn="base">
              <a:lnSpc>
                <a:spcPct val="115000"/>
              </a:lnSpc>
              <a:spcBef>
                <a:spcPts val="0"/>
              </a:spcBef>
              <a:buNone/>
            </a:pPr>
            <a:endParaRPr lang="ar-KW" sz="2900" dirty="0">
              <a:solidFill>
                <a:schemeClr val="tx2"/>
              </a:solidFill>
            </a:endParaRPr>
          </a:p>
          <a:p>
            <a:pPr marL="0" indent="0" algn="just" rtl="1" fontAlgn="base">
              <a:lnSpc>
                <a:spcPct val="115000"/>
              </a:lnSpc>
              <a:spcBef>
                <a:spcPts val="0"/>
              </a:spcBef>
              <a:buNone/>
            </a:pPr>
            <a:r>
              <a:rPr lang="ar-KW" sz="2900" dirty="0" smtClean="0">
                <a:solidFill>
                  <a:schemeClr val="tx2"/>
                </a:solidFill>
              </a:rPr>
              <a:t>   1- </a:t>
            </a:r>
            <a:r>
              <a:rPr lang="ar-KW" sz="2900" u="sng" dirty="0" smtClean="0">
                <a:solidFill>
                  <a:schemeClr val="tx2"/>
                </a:solidFill>
              </a:rPr>
              <a:t>إفصاح قبل التصرف</a:t>
            </a:r>
          </a:p>
          <a:p>
            <a:pPr marL="0" indent="0" algn="just" rtl="1" fontAlgn="base">
              <a:lnSpc>
                <a:spcPct val="115000"/>
              </a:lnSpc>
              <a:spcBef>
                <a:spcPts val="0"/>
              </a:spcBef>
              <a:buNone/>
            </a:pPr>
            <a:endParaRPr lang="ar-KW" sz="2900" u="sng" dirty="0" smtClean="0">
              <a:solidFill>
                <a:schemeClr val="tx2"/>
              </a:solidFill>
            </a:endParaRPr>
          </a:p>
          <a:p>
            <a:pPr marL="0" indent="0" algn="just" rtl="1" fontAlgn="base">
              <a:lnSpc>
                <a:spcPct val="115000"/>
              </a:lnSpc>
              <a:spcBef>
                <a:spcPts val="0"/>
              </a:spcBef>
              <a:buNone/>
            </a:pPr>
            <a:r>
              <a:rPr lang="ar-KW" sz="2900" dirty="0">
                <a:solidFill>
                  <a:schemeClr val="tx2"/>
                </a:solidFill>
              </a:rPr>
              <a:t> </a:t>
            </a:r>
            <a:r>
              <a:rPr lang="ar-KW" sz="2900" dirty="0" smtClean="0">
                <a:solidFill>
                  <a:schemeClr val="tx2"/>
                </a:solidFill>
              </a:rPr>
              <a:t>     يجب </a:t>
            </a:r>
            <a:r>
              <a:rPr lang="ar-KW" sz="2900" dirty="0">
                <a:solidFill>
                  <a:schemeClr val="tx2"/>
                </a:solidFill>
              </a:rPr>
              <a:t>أن يتم الإفصاح قبل خمسة أيام عمل من تاريخ التعامل في </a:t>
            </a:r>
            <a:r>
              <a:rPr lang="ar-KW" sz="2900" dirty="0" smtClean="0">
                <a:solidFill>
                  <a:schemeClr val="tx2"/>
                </a:solidFill>
              </a:rPr>
              <a:t>الأوراق المالية.</a:t>
            </a:r>
          </a:p>
          <a:p>
            <a:pPr marL="0" indent="0" algn="just" rtl="1" fontAlgn="base">
              <a:lnSpc>
                <a:spcPct val="115000"/>
              </a:lnSpc>
              <a:spcBef>
                <a:spcPts val="0"/>
              </a:spcBef>
              <a:buNone/>
            </a:pPr>
            <a:endParaRPr lang="ar-KW" sz="2900" dirty="0" smtClean="0">
              <a:solidFill>
                <a:schemeClr val="tx2"/>
              </a:solidFill>
            </a:endParaRPr>
          </a:p>
          <a:p>
            <a:pPr marL="0" indent="0" algn="just" rtl="1" fontAlgn="base">
              <a:lnSpc>
                <a:spcPct val="115000"/>
              </a:lnSpc>
              <a:spcBef>
                <a:spcPts val="0"/>
              </a:spcBef>
              <a:buNone/>
            </a:pPr>
            <a:r>
              <a:rPr lang="ar-KW" sz="2900" dirty="0">
                <a:solidFill>
                  <a:schemeClr val="tx2"/>
                </a:solidFill>
              </a:rPr>
              <a:t> </a:t>
            </a:r>
            <a:r>
              <a:rPr lang="ar-KW" sz="2900" dirty="0" smtClean="0">
                <a:solidFill>
                  <a:schemeClr val="tx2"/>
                </a:solidFill>
              </a:rPr>
              <a:t>  2- </a:t>
            </a:r>
            <a:r>
              <a:rPr lang="ar-KW" sz="2900" u="sng" dirty="0" smtClean="0">
                <a:solidFill>
                  <a:schemeClr val="tx2"/>
                </a:solidFill>
              </a:rPr>
              <a:t>إفصاح بعد التصرف</a:t>
            </a:r>
          </a:p>
          <a:p>
            <a:pPr marL="0" indent="0" algn="just" rtl="1" fontAlgn="base">
              <a:lnSpc>
                <a:spcPct val="115000"/>
              </a:lnSpc>
              <a:spcBef>
                <a:spcPts val="0"/>
              </a:spcBef>
              <a:buNone/>
            </a:pPr>
            <a:endParaRPr lang="ar-KW" sz="2900" dirty="0">
              <a:solidFill>
                <a:schemeClr val="tx2"/>
              </a:solidFill>
            </a:endParaRPr>
          </a:p>
          <a:p>
            <a:pPr marL="0" indent="0" algn="just" rtl="1" fontAlgn="base">
              <a:lnSpc>
                <a:spcPct val="115000"/>
              </a:lnSpc>
              <a:spcBef>
                <a:spcPts val="0"/>
              </a:spcBef>
              <a:buNone/>
            </a:pPr>
            <a:r>
              <a:rPr lang="ar-KW" sz="2900" dirty="0" smtClean="0">
                <a:solidFill>
                  <a:schemeClr val="tx2"/>
                </a:solidFill>
              </a:rPr>
              <a:t>      </a:t>
            </a:r>
            <a:r>
              <a:rPr lang="ar-KW" sz="2900" dirty="0">
                <a:solidFill>
                  <a:schemeClr val="tx2"/>
                </a:solidFill>
              </a:rPr>
              <a:t> خلال خمسة أيام عمل من تاريخ التعامل.</a:t>
            </a:r>
            <a:r>
              <a:rPr lang="ar-KW" sz="2900" dirty="0" smtClean="0">
                <a:solidFill>
                  <a:schemeClr val="tx2"/>
                </a:solidFill>
              </a:rPr>
              <a:t> </a:t>
            </a:r>
          </a:p>
          <a:p>
            <a:pPr marL="0" indent="0" algn="just" rtl="1" fontAlgn="base">
              <a:lnSpc>
                <a:spcPct val="115000"/>
              </a:lnSpc>
              <a:spcBef>
                <a:spcPts val="0"/>
              </a:spcBef>
              <a:buNone/>
            </a:pPr>
            <a:endParaRPr lang="ar-KW" sz="900" dirty="0">
              <a:solidFill>
                <a:schemeClr val="tx2"/>
              </a:solidFill>
            </a:endParaRPr>
          </a:p>
          <a:p>
            <a:pPr marL="0" indent="0" algn="just" rtl="1" fontAlgn="base">
              <a:lnSpc>
                <a:spcPct val="115000"/>
              </a:lnSpc>
              <a:spcBef>
                <a:spcPts val="0"/>
              </a:spcBef>
              <a:buNone/>
            </a:pPr>
            <a:r>
              <a:rPr lang="ar-KW" sz="2000" dirty="0" smtClean="0">
                <a:solidFill>
                  <a:schemeClr val="tx2"/>
                </a:solidFill>
              </a:rPr>
              <a:t>       </a:t>
            </a:r>
          </a:p>
          <a:p>
            <a:pPr marL="0" indent="0" algn="just" rtl="1" fontAlgn="base">
              <a:lnSpc>
                <a:spcPct val="115000"/>
              </a:lnSpc>
              <a:spcBef>
                <a:spcPts val="0"/>
              </a:spcBef>
              <a:buNone/>
            </a:pPr>
            <a:endParaRPr lang="ar-KW" sz="2000" dirty="0" smtClean="0">
              <a:solidFill>
                <a:schemeClr val="tx2"/>
              </a:solidFill>
            </a:endParaRPr>
          </a:p>
          <a:p>
            <a:pPr marL="0" indent="0" algn="just" rtl="1" fontAlgn="base">
              <a:lnSpc>
                <a:spcPct val="115000"/>
              </a:lnSpc>
              <a:spcBef>
                <a:spcPts val="0"/>
              </a:spcBef>
              <a:buNone/>
            </a:pPr>
            <a:r>
              <a:rPr lang="ar-KW" sz="2400" u="sng" dirty="0">
                <a:solidFill>
                  <a:schemeClr val="tx2"/>
                </a:solidFill>
              </a:rPr>
              <a:t> </a:t>
            </a:r>
            <a:r>
              <a:rPr lang="ar-KW" sz="2400" u="sng" dirty="0" smtClean="0">
                <a:solidFill>
                  <a:schemeClr val="tx2"/>
                </a:solidFill>
              </a:rPr>
              <a:t>          </a:t>
            </a:r>
          </a:p>
          <a:p>
            <a:pPr marL="0" indent="0" algn="just" rtl="1" fontAlgn="base">
              <a:lnSpc>
                <a:spcPct val="115000"/>
              </a:lnSpc>
              <a:spcBef>
                <a:spcPts val="0"/>
              </a:spcBef>
              <a:buNone/>
            </a:pPr>
            <a:endParaRPr lang="ar-KW" sz="900" b="1" dirty="0">
              <a:solidFill>
                <a:schemeClr val="tx2"/>
              </a:solidFill>
            </a:endParaRPr>
          </a:p>
          <a:p>
            <a:pPr marL="0" indent="0" algn="just" rtl="1" fontAlgn="base">
              <a:lnSpc>
                <a:spcPct val="115000"/>
              </a:lnSpc>
              <a:spcBef>
                <a:spcPts val="0"/>
              </a:spcBef>
              <a:buNone/>
            </a:pPr>
            <a:r>
              <a:rPr lang="ar-KW" sz="2400" dirty="0" smtClean="0">
                <a:solidFill>
                  <a:schemeClr val="tx2"/>
                </a:solidFill>
              </a:rPr>
              <a:t>     </a:t>
            </a: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0289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latin typeface="Sakkal Majalla" pitchFamily="2" charset="-78"/>
              </a:rPr>
              <a:t>محتوى الورشة</a:t>
            </a:r>
            <a:endParaRPr lang="en-US" dirty="0">
              <a:solidFill>
                <a:schemeClr val="tx2"/>
              </a:solidFill>
            </a:endParaRPr>
          </a:p>
        </p:txBody>
      </p:sp>
      <p:sp>
        <p:nvSpPr>
          <p:cNvPr id="3" name="Content Placeholder 2"/>
          <p:cNvSpPr>
            <a:spLocks noGrp="1"/>
          </p:cNvSpPr>
          <p:nvPr>
            <p:ph idx="1"/>
          </p:nvPr>
        </p:nvSpPr>
        <p:spPr>
          <a:xfrm>
            <a:off x="-108520" y="1556792"/>
            <a:ext cx="8642920" cy="6022031"/>
          </a:xfrm>
        </p:spPr>
        <p:txBody>
          <a:bodyPr>
            <a:normAutofit/>
          </a:bodyPr>
          <a:lstStyle/>
          <a:p>
            <a:pPr lvl="0" algn="r" rtl="1" fontAlgn="base">
              <a:spcBef>
                <a:spcPct val="0"/>
              </a:spcBef>
              <a:spcAft>
                <a:spcPts val="600"/>
              </a:spcAft>
              <a:buFont typeface="+mj-lt"/>
              <a:buAutoNum type="arabicPeriod"/>
            </a:pPr>
            <a:r>
              <a:rPr lang="ar-KW" sz="2800" b="1" dirty="0" smtClean="0">
                <a:solidFill>
                  <a:schemeClr val="tx2"/>
                </a:solidFill>
                <a:latin typeface="Calibri" pitchFamily="34" charset="0"/>
              </a:rPr>
              <a:t>مقدمة.</a:t>
            </a:r>
            <a:endParaRPr lang="en-US" sz="2800" b="1" dirty="0" smtClean="0">
              <a:solidFill>
                <a:schemeClr val="tx2"/>
              </a:solidFill>
              <a:latin typeface="Calibri" pitchFamily="34" charset="0"/>
            </a:endParaRPr>
          </a:p>
          <a:p>
            <a:pPr algn="r" rtl="1" fontAlgn="base">
              <a:spcBef>
                <a:spcPct val="0"/>
              </a:spcBef>
              <a:spcAft>
                <a:spcPts val="600"/>
              </a:spcAft>
              <a:buFont typeface="+mj-lt"/>
              <a:buAutoNum type="arabicPeriod"/>
            </a:pPr>
            <a:r>
              <a:rPr lang="ar-KW" sz="2800" b="1" dirty="0">
                <a:solidFill>
                  <a:schemeClr val="tx2"/>
                </a:solidFill>
                <a:latin typeface="Calibri" pitchFamily="34" charset="0"/>
              </a:rPr>
              <a:t>من هو الشخص المطلع</a:t>
            </a:r>
            <a:r>
              <a:rPr lang="ar-KW" sz="2800" b="1" dirty="0" smtClean="0">
                <a:solidFill>
                  <a:schemeClr val="tx2"/>
                </a:solidFill>
                <a:latin typeface="Calibri" pitchFamily="34" charset="0"/>
              </a:rPr>
              <a:t>.</a:t>
            </a:r>
            <a:endParaRPr lang="en-US" sz="2800" b="1" dirty="0" smtClean="0">
              <a:solidFill>
                <a:schemeClr val="tx2"/>
              </a:solidFill>
              <a:latin typeface="Calibri" pitchFamily="34" charset="0"/>
            </a:endParaRPr>
          </a:p>
          <a:p>
            <a:pPr lvl="0" algn="r" rtl="1" fontAlgn="base">
              <a:spcBef>
                <a:spcPct val="0"/>
              </a:spcBef>
              <a:spcAft>
                <a:spcPts val="600"/>
              </a:spcAft>
              <a:buFont typeface="+mj-lt"/>
              <a:buAutoNum type="arabicPeriod"/>
            </a:pPr>
            <a:r>
              <a:rPr lang="ar-KW" sz="2800" b="1" dirty="0" smtClean="0">
                <a:solidFill>
                  <a:schemeClr val="tx2"/>
                </a:solidFill>
                <a:latin typeface="Calibri" pitchFamily="34" charset="0"/>
              </a:rPr>
              <a:t>البيانات والمعلومات الجوهرية.</a:t>
            </a:r>
          </a:p>
          <a:p>
            <a:pPr lvl="0" algn="r" rtl="1" fontAlgn="base">
              <a:spcBef>
                <a:spcPct val="0"/>
              </a:spcBef>
              <a:spcAft>
                <a:spcPts val="600"/>
              </a:spcAft>
              <a:buFont typeface="+mj-lt"/>
              <a:buAutoNum type="arabicPeriod"/>
            </a:pPr>
            <a:r>
              <a:rPr lang="ar-KW" sz="2800" b="1" dirty="0" smtClean="0">
                <a:solidFill>
                  <a:schemeClr val="tx2"/>
                </a:solidFill>
                <a:latin typeface="Calibri" pitchFamily="34" charset="0"/>
              </a:rPr>
              <a:t>نطاق التطبيق.</a:t>
            </a:r>
          </a:p>
          <a:p>
            <a:pPr lvl="0" algn="r" rtl="1" fontAlgn="base">
              <a:spcBef>
                <a:spcPct val="0"/>
              </a:spcBef>
              <a:spcAft>
                <a:spcPts val="600"/>
              </a:spcAft>
              <a:buFont typeface="+mj-lt"/>
              <a:buAutoNum type="arabicPeriod"/>
            </a:pPr>
            <a:r>
              <a:rPr lang="ar-KW" sz="2800" b="1" dirty="0" smtClean="0">
                <a:solidFill>
                  <a:schemeClr val="tx2"/>
                </a:solidFill>
                <a:latin typeface="Calibri" pitchFamily="34" charset="0"/>
              </a:rPr>
              <a:t>مسئوليات المصدر.</a:t>
            </a:r>
          </a:p>
          <a:p>
            <a:pPr lvl="0" algn="r" rtl="1" fontAlgn="base">
              <a:spcBef>
                <a:spcPct val="0"/>
              </a:spcBef>
              <a:spcAft>
                <a:spcPts val="600"/>
              </a:spcAft>
              <a:buFont typeface="+mj-lt"/>
              <a:buAutoNum type="arabicPeriod"/>
            </a:pPr>
            <a:r>
              <a:rPr lang="ar-KW" sz="2800" b="1" dirty="0" smtClean="0">
                <a:solidFill>
                  <a:schemeClr val="tx2"/>
                </a:solidFill>
                <a:latin typeface="Calibri" pitchFamily="34" charset="0"/>
              </a:rPr>
              <a:t>مسئوليات الشخص المطلع.</a:t>
            </a:r>
          </a:p>
          <a:p>
            <a:pPr lvl="0" algn="r" rtl="1" fontAlgn="base">
              <a:spcBef>
                <a:spcPct val="0"/>
              </a:spcBef>
              <a:spcAft>
                <a:spcPts val="600"/>
              </a:spcAft>
              <a:buFont typeface="+mj-lt"/>
              <a:buAutoNum type="arabicPeriod"/>
            </a:pPr>
            <a:r>
              <a:rPr lang="ar-KW" sz="2800" b="1" dirty="0">
                <a:solidFill>
                  <a:schemeClr val="tx2"/>
                </a:solidFill>
                <a:latin typeface="Calibri" pitchFamily="34" charset="0"/>
              </a:rPr>
              <a:t>فترات حظر التداول</a:t>
            </a:r>
            <a:r>
              <a:rPr lang="ar-KW" sz="2800" b="1" dirty="0" smtClean="0">
                <a:solidFill>
                  <a:schemeClr val="tx2"/>
                </a:solidFill>
                <a:latin typeface="Calibri" pitchFamily="34" charset="0"/>
              </a:rPr>
              <a:t>.</a:t>
            </a:r>
          </a:p>
          <a:p>
            <a:pPr marL="0" lvl="0" indent="0" algn="r" rtl="1" fontAlgn="base">
              <a:spcBef>
                <a:spcPct val="0"/>
              </a:spcBef>
              <a:spcAft>
                <a:spcPts val="600"/>
              </a:spcAft>
              <a:buNone/>
            </a:pPr>
            <a:r>
              <a:rPr lang="en-US" sz="2400" dirty="0" smtClean="0">
                <a:solidFill>
                  <a:schemeClr val="tx2"/>
                </a:solidFill>
                <a:latin typeface="Calibri" pitchFamily="34" charset="0"/>
              </a:rPr>
              <a:t>1.7</a:t>
            </a:r>
            <a:r>
              <a:rPr lang="ar-KW" sz="2400" dirty="0" smtClean="0">
                <a:solidFill>
                  <a:schemeClr val="tx2"/>
                </a:solidFill>
                <a:latin typeface="Calibri" pitchFamily="34" charset="0"/>
              </a:rPr>
              <a:t> أعضاء مجلس الإدارة.</a:t>
            </a:r>
          </a:p>
          <a:p>
            <a:pPr marL="0" lvl="0" indent="0" algn="r" rtl="1" fontAlgn="base">
              <a:spcBef>
                <a:spcPct val="0"/>
              </a:spcBef>
              <a:spcAft>
                <a:spcPts val="600"/>
              </a:spcAft>
              <a:buNone/>
            </a:pPr>
            <a:r>
              <a:rPr lang="en-US" sz="2400" dirty="0" smtClean="0">
                <a:solidFill>
                  <a:schemeClr val="tx2"/>
                </a:solidFill>
                <a:latin typeface="Calibri" pitchFamily="34" charset="0"/>
              </a:rPr>
              <a:t>2.7</a:t>
            </a:r>
            <a:r>
              <a:rPr lang="ar-KW" sz="2400" dirty="0" smtClean="0">
                <a:solidFill>
                  <a:schemeClr val="tx2"/>
                </a:solidFill>
                <a:latin typeface="Calibri" pitchFamily="34" charset="0"/>
              </a:rPr>
              <a:t> أعضاء الجهاز التنفيذي.</a:t>
            </a:r>
          </a:p>
          <a:p>
            <a:pPr marL="0" lvl="0" indent="0" algn="r" rtl="1" fontAlgn="base">
              <a:spcBef>
                <a:spcPct val="0"/>
              </a:spcBef>
              <a:spcAft>
                <a:spcPts val="600"/>
              </a:spcAft>
              <a:buNone/>
            </a:pPr>
            <a:endParaRPr lang="ar-KW" sz="2800" b="1" dirty="0" smtClean="0">
              <a:solidFill>
                <a:schemeClr val="tx2"/>
              </a:solidFill>
              <a:latin typeface="Calibri" pitchFamily="34" charset="0"/>
            </a:endParaRPr>
          </a:p>
          <a:p>
            <a:pPr marL="0" lvl="0" indent="0" algn="r" rtl="1" fontAlgn="base">
              <a:spcBef>
                <a:spcPct val="0"/>
              </a:spcBef>
              <a:spcAft>
                <a:spcPts val="600"/>
              </a:spcAft>
              <a:buNone/>
            </a:pPr>
            <a:endParaRPr lang="ar-KW" sz="40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784" y="274638"/>
            <a:ext cx="6059015" cy="1143000"/>
          </a:xfrm>
        </p:spPr>
        <p:txBody>
          <a:bodyPr>
            <a:normAutofit/>
          </a:bodyPr>
          <a:lstStyle/>
          <a:p>
            <a:pPr algn="r"/>
            <a:r>
              <a:rPr lang="ar-KW" sz="2400" b="1" dirty="0">
                <a:solidFill>
                  <a:srgbClr val="1F497D"/>
                </a:solidFill>
              </a:rPr>
              <a:t>تعليمات هيئة أسواق المال رقم </a:t>
            </a:r>
            <a:r>
              <a:rPr lang="ar-KW" sz="2400" b="1" dirty="0" smtClean="0">
                <a:solidFill>
                  <a:srgbClr val="1F497D"/>
                </a:solidFill>
              </a:rPr>
              <a:t>(</a:t>
            </a:r>
            <a:r>
              <a:rPr lang="ar-KW" sz="2400" b="1" dirty="0" err="1" smtClean="0">
                <a:solidFill>
                  <a:srgbClr val="1F497D"/>
                </a:solidFill>
              </a:rPr>
              <a:t>هـ.أ.م</a:t>
            </a:r>
            <a:r>
              <a:rPr lang="ar-KW" sz="2400" b="1" dirty="0" smtClean="0">
                <a:solidFill>
                  <a:srgbClr val="1F497D"/>
                </a:solidFill>
              </a:rPr>
              <a:t>/</a:t>
            </a:r>
            <a:r>
              <a:rPr lang="ar-KW" sz="2400" b="1" dirty="0" err="1" smtClean="0">
                <a:solidFill>
                  <a:srgbClr val="1F497D"/>
                </a:solidFill>
              </a:rPr>
              <a:t>ق.ر</a:t>
            </a:r>
            <a:r>
              <a:rPr lang="ar-KW" sz="2400" b="1" dirty="0" smtClean="0">
                <a:solidFill>
                  <a:srgbClr val="1F497D"/>
                </a:solidFill>
              </a:rPr>
              <a:t>/</a:t>
            </a:r>
            <a:r>
              <a:rPr lang="ar-KW" sz="2400" b="1" dirty="0" err="1" smtClean="0">
                <a:solidFill>
                  <a:srgbClr val="1F497D"/>
                </a:solidFill>
              </a:rPr>
              <a:t>ح.ش</a:t>
            </a:r>
            <a:r>
              <a:rPr lang="ar-KW" sz="2400" b="1" dirty="0" smtClean="0">
                <a:solidFill>
                  <a:srgbClr val="1F497D"/>
                </a:solidFill>
              </a:rPr>
              <a:t>/2013/5)</a:t>
            </a:r>
            <a:endParaRPr lang="ar-KW" sz="2400" b="1" dirty="0">
              <a:solidFill>
                <a:srgbClr val="1F497D"/>
              </a:solidFill>
            </a:endParaRPr>
          </a:p>
        </p:txBody>
      </p:sp>
      <p:sp>
        <p:nvSpPr>
          <p:cNvPr id="3" name="Content Placeholder 2"/>
          <p:cNvSpPr>
            <a:spLocks noGrp="1"/>
          </p:cNvSpPr>
          <p:nvPr>
            <p:ph idx="1"/>
          </p:nvPr>
        </p:nvSpPr>
        <p:spPr>
          <a:xfrm>
            <a:off x="467544" y="1556792"/>
            <a:ext cx="8136904" cy="5616624"/>
          </a:xfrm>
        </p:spPr>
        <p:txBody>
          <a:bodyPr>
            <a:normAutofit fontScale="92500" lnSpcReduction="20000"/>
          </a:bodyPr>
          <a:lstStyle/>
          <a:p>
            <a:pPr marL="0" lvl="0" indent="0" algn="r" rtl="1" fontAlgn="base">
              <a:spcBef>
                <a:spcPct val="0"/>
              </a:spcBef>
              <a:spcAft>
                <a:spcPts val="600"/>
              </a:spcAft>
              <a:buNone/>
            </a:pPr>
            <a:r>
              <a:rPr lang="ar-KW" sz="2800" b="1" u="sng" dirty="0" smtClean="0">
                <a:solidFill>
                  <a:schemeClr val="tx2"/>
                </a:solidFill>
              </a:rPr>
              <a:t>9- تابع/ الإفصـــاح:</a:t>
            </a:r>
          </a:p>
          <a:p>
            <a:pPr marL="0" lvl="0" indent="0" algn="r" rtl="1" fontAlgn="base">
              <a:spcBef>
                <a:spcPct val="0"/>
              </a:spcBef>
              <a:spcAft>
                <a:spcPts val="600"/>
              </a:spcAft>
              <a:buNone/>
            </a:pPr>
            <a:endParaRPr lang="en-US" sz="2800" b="1" u="sng" dirty="0">
              <a:solidFill>
                <a:schemeClr val="tx2"/>
              </a:solidFill>
            </a:endParaRPr>
          </a:p>
          <a:p>
            <a:pPr marL="0" indent="0" algn="just" rtl="1" fontAlgn="base">
              <a:lnSpc>
                <a:spcPct val="115000"/>
              </a:lnSpc>
              <a:spcBef>
                <a:spcPts val="0"/>
              </a:spcBef>
              <a:buNone/>
            </a:pPr>
            <a:endParaRPr lang="ar-KW" sz="2200" b="1" dirty="0">
              <a:solidFill>
                <a:schemeClr val="tx2"/>
              </a:solidFill>
            </a:endParaRPr>
          </a:p>
          <a:p>
            <a:pPr marL="0" indent="0" algn="just" rtl="1" fontAlgn="base">
              <a:lnSpc>
                <a:spcPct val="115000"/>
              </a:lnSpc>
              <a:spcBef>
                <a:spcPts val="0"/>
              </a:spcBef>
              <a:buNone/>
            </a:pPr>
            <a:r>
              <a:rPr lang="ar-KW" sz="2600" b="1" dirty="0" smtClean="0">
                <a:solidFill>
                  <a:schemeClr val="tx2"/>
                </a:solidFill>
              </a:rPr>
              <a:t>-  كيفية الإفصاح: </a:t>
            </a:r>
          </a:p>
          <a:p>
            <a:pPr marL="0" indent="0" algn="just" rtl="1" fontAlgn="base">
              <a:lnSpc>
                <a:spcPct val="115000"/>
              </a:lnSpc>
              <a:spcBef>
                <a:spcPts val="0"/>
              </a:spcBef>
              <a:buNone/>
            </a:pPr>
            <a:endParaRPr lang="ar-KW" sz="2200" dirty="0">
              <a:solidFill>
                <a:schemeClr val="tx2"/>
              </a:solidFill>
            </a:endParaRPr>
          </a:p>
          <a:p>
            <a:pPr algn="just" rtl="1" fontAlgn="base">
              <a:lnSpc>
                <a:spcPct val="115000"/>
              </a:lnSpc>
              <a:spcBef>
                <a:spcPts val="0"/>
              </a:spcBef>
            </a:pPr>
            <a:r>
              <a:rPr lang="ar-KW" sz="2200" dirty="0" smtClean="0">
                <a:solidFill>
                  <a:schemeClr val="tx2"/>
                </a:solidFill>
              </a:rPr>
              <a:t>يتم الإفصاح </a:t>
            </a:r>
            <a:r>
              <a:rPr lang="ar-KW" sz="2200" u="sng" dirty="0" smtClean="0">
                <a:solidFill>
                  <a:schemeClr val="tx2"/>
                </a:solidFill>
              </a:rPr>
              <a:t>قبل التصرف</a:t>
            </a:r>
            <a:r>
              <a:rPr lang="ar-KW" sz="2200" dirty="0" smtClean="0">
                <a:solidFill>
                  <a:schemeClr val="tx2"/>
                </a:solidFill>
              </a:rPr>
              <a:t> وفقاً للنموذج رقم </a:t>
            </a:r>
            <a:r>
              <a:rPr lang="ar-KW" sz="2200" b="1" dirty="0" smtClean="0">
                <a:solidFill>
                  <a:schemeClr val="tx2"/>
                </a:solidFill>
              </a:rPr>
              <a:t>(ن 1 أ/</a:t>
            </a:r>
            <a:r>
              <a:rPr lang="ar-KW" sz="2200" b="1" dirty="0" err="1" smtClean="0">
                <a:solidFill>
                  <a:schemeClr val="tx2"/>
                </a:solidFill>
              </a:rPr>
              <a:t>هـ.أ.م</a:t>
            </a:r>
            <a:r>
              <a:rPr lang="ar-KW" sz="2200" b="1" dirty="0" smtClean="0">
                <a:solidFill>
                  <a:schemeClr val="tx2"/>
                </a:solidFill>
              </a:rPr>
              <a:t>/</a:t>
            </a:r>
            <a:r>
              <a:rPr lang="ar-KW" sz="2200" b="1" dirty="0" err="1" smtClean="0">
                <a:solidFill>
                  <a:schemeClr val="tx2"/>
                </a:solidFill>
              </a:rPr>
              <a:t>ق.ر</a:t>
            </a:r>
            <a:r>
              <a:rPr lang="ar-KW" sz="2200" b="1" dirty="0" smtClean="0">
                <a:solidFill>
                  <a:schemeClr val="tx2"/>
                </a:solidFill>
              </a:rPr>
              <a:t>/</a:t>
            </a:r>
            <a:r>
              <a:rPr lang="ar-KW" sz="2200" b="1" dirty="0" err="1" smtClean="0">
                <a:solidFill>
                  <a:schemeClr val="tx2"/>
                </a:solidFill>
              </a:rPr>
              <a:t>ح.ش</a:t>
            </a:r>
            <a:r>
              <a:rPr lang="ar-KW" sz="2200" b="1" dirty="0" smtClean="0">
                <a:solidFill>
                  <a:schemeClr val="tx2"/>
                </a:solidFill>
              </a:rPr>
              <a:t>/2013/5).</a:t>
            </a:r>
          </a:p>
          <a:p>
            <a:pPr algn="just" rtl="1" fontAlgn="base">
              <a:lnSpc>
                <a:spcPct val="115000"/>
              </a:lnSpc>
              <a:spcBef>
                <a:spcPts val="0"/>
              </a:spcBef>
            </a:pPr>
            <a:r>
              <a:rPr lang="ar-KW" sz="2200" dirty="0">
                <a:solidFill>
                  <a:schemeClr val="tx2"/>
                </a:solidFill>
              </a:rPr>
              <a:t>يتم الإفصاح </a:t>
            </a:r>
            <a:r>
              <a:rPr lang="ar-KW" sz="2200" u="sng" dirty="0" smtClean="0">
                <a:solidFill>
                  <a:schemeClr val="tx2"/>
                </a:solidFill>
              </a:rPr>
              <a:t>بعد التصرف</a:t>
            </a:r>
            <a:r>
              <a:rPr lang="ar-KW" sz="2200" dirty="0" smtClean="0">
                <a:solidFill>
                  <a:schemeClr val="tx2"/>
                </a:solidFill>
              </a:rPr>
              <a:t> </a:t>
            </a:r>
            <a:r>
              <a:rPr lang="ar-KW" sz="2200" dirty="0">
                <a:solidFill>
                  <a:schemeClr val="tx2"/>
                </a:solidFill>
              </a:rPr>
              <a:t>وفقاً للنموذج رقم </a:t>
            </a:r>
            <a:r>
              <a:rPr lang="ar-KW" sz="2200" b="1" dirty="0">
                <a:solidFill>
                  <a:schemeClr val="tx2"/>
                </a:solidFill>
              </a:rPr>
              <a:t>(ن 1 </a:t>
            </a:r>
            <a:r>
              <a:rPr lang="ar-KW" sz="2200" b="1" dirty="0" smtClean="0">
                <a:solidFill>
                  <a:schemeClr val="tx2"/>
                </a:solidFill>
              </a:rPr>
              <a:t>ب/</a:t>
            </a:r>
            <a:r>
              <a:rPr lang="ar-KW" sz="2200" b="1" dirty="0" err="1" smtClean="0">
                <a:solidFill>
                  <a:schemeClr val="tx2"/>
                </a:solidFill>
              </a:rPr>
              <a:t>هـ.أ.م</a:t>
            </a:r>
            <a:r>
              <a:rPr lang="ar-KW" sz="2200" b="1" dirty="0" smtClean="0">
                <a:solidFill>
                  <a:schemeClr val="tx2"/>
                </a:solidFill>
              </a:rPr>
              <a:t>/</a:t>
            </a:r>
            <a:r>
              <a:rPr lang="ar-KW" sz="2200" b="1" dirty="0" err="1" smtClean="0">
                <a:solidFill>
                  <a:schemeClr val="tx2"/>
                </a:solidFill>
              </a:rPr>
              <a:t>ق.ر</a:t>
            </a:r>
            <a:r>
              <a:rPr lang="ar-KW" sz="2200" b="1" dirty="0" smtClean="0">
                <a:solidFill>
                  <a:schemeClr val="tx2"/>
                </a:solidFill>
              </a:rPr>
              <a:t>/</a:t>
            </a:r>
            <a:r>
              <a:rPr lang="ar-KW" sz="2200" b="1" dirty="0" err="1" smtClean="0">
                <a:solidFill>
                  <a:schemeClr val="tx2"/>
                </a:solidFill>
              </a:rPr>
              <a:t>ح.ش</a:t>
            </a:r>
            <a:r>
              <a:rPr lang="ar-KW" sz="2200" b="1" dirty="0" smtClean="0">
                <a:solidFill>
                  <a:schemeClr val="tx2"/>
                </a:solidFill>
              </a:rPr>
              <a:t>/2013/5).</a:t>
            </a:r>
          </a:p>
          <a:p>
            <a:pPr marL="0" indent="0" algn="just" rtl="1" fontAlgn="base">
              <a:lnSpc>
                <a:spcPct val="115000"/>
              </a:lnSpc>
              <a:spcBef>
                <a:spcPts val="0"/>
              </a:spcBef>
              <a:buNone/>
            </a:pPr>
            <a:endParaRPr lang="ar-KW" sz="2200" b="1" dirty="0">
              <a:solidFill>
                <a:schemeClr val="tx2"/>
              </a:solidFill>
            </a:endParaRPr>
          </a:p>
          <a:p>
            <a:pPr marL="0" indent="0" algn="just" rtl="1" fontAlgn="base">
              <a:lnSpc>
                <a:spcPct val="115000"/>
              </a:lnSpc>
              <a:spcBef>
                <a:spcPts val="0"/>
              </a:spcBef>
              <a:buNone/>
            </a:pPr>
            <a:r>
              <a:rPr lang="ar-KW" sz="2600" b="1" dirty="0" smtClean="0">
                <a:solidFill>
                  <a:schemeClr val="tx2"/>
                </a:solidFill>
              </a:rPr>
              <a:t>-  الجهة التي تتلقى الإفصاح:</a:t>
            </a:r>
          </a:p>
          <a:p>
            <a:pPr marL="0" indent="0" algn="just" rtl="1" fontAlgn="base">
              <a:lnSpc>
                <a:spcPct val="115000"/>
              </a:lnSpc>
              <a:spcBef>
                <a:spcPts val="0"/>
              </a:spcBef>
              <a:buNone/>
            </a:pPr>
            <a:endParaRPr lang="ar-KW" sz="900" dirty="0" smtClean="0">
              <a:solidFill>
                <a:schemeClr val="tx2"/>
              </a:solidFill>
            </a:endParaRPr>
          </a:p>
          <a:p>
            <a:pPr algn="just" rtl="1" fontAlgn="base">
              <a:lnSpc>
                <a:spcPct val="115000"/>
              </a:lnSpc>
              <a:spcBef>
                <a:spcPts val="0"/>
              </a:spcBef>
            </a:pPr>
            <a:r>
              <a:rPr lang="ar-KW" sz="2600" dirty="0" smtClean="0">
                <a:solidFill>
                  <a:schemeClr val="tx2"/>
                </a:solidFill>
              </a:rPr>
              <a:t>هيئة أسواق المال.</a:t>
            </a:r>
          </a:p>
          <a:p>
            <a:pPr algn="just" rtl="1" fontAlgn="base">
              <a:lnSpc>
                <a:spcPct val="115000"/>
              </a:lnSpc>
              <a:spcBef>
                <a:spcPts val="0"/>
              </a:spcBef>
            </a:pPr>
            <a:r>
              <a:rPr lang="ar-KW" sz="2600" dirty="0" smtClean="0">
                <a:solidFill>
                  <a:schemeClr val="tx2"/>
                </a:solidFill>
              </a:rPr>
              <a:t>البورصـة.</a:t>
            </a:r>
            <a:endParaRPr lang="ar-KW" sz="2600" dirty="0">
              <a:solidFill>
                <a:schemeClr val="tx2"/>
              </a:solidFill>
            </a:endParaRPr>
          </a:p>
          <a:p>
            <a:pPr algn="just" rtl="1" fontAlgn="base">
              <a:lnSpc>
                <a:spcPct val="115000"/>
              </a:lnSpc>
              <a:spcBef>
                <a:spcPts val="0"/>
              </a:spcBef>
            </a:pPr>
            <a:endParaRPr lang="ar-KW" sz="2000" b="1" dirty="0" smtClean="0">
              <a:solidFill>
                <a:schemeClr val="tx2"/>
              </a:solidFill>
            </a:endParaRPr>
          </a:p>
          <a:p>
            <a:pPr marL="0" indent="0" algn="just" rtl="1" fontAlgn="base">
              <a:lnSpc>
                <a:spcPct val="115000"/>
              </a:lnSpc>
              <a:spcBef>
                <a:spcPts val="0"/>
              </a:spcBef>
              <a:buNone/>
            </a:pPr>
            <a:endParaRPr lang="ar-KW" sz="900" dirty="0">
              <a:solidFill>
                <a:schemeClr val="tx2"/>
              </a:solidFill>
            </a:endParaRPr>
          </a:p>
          <a:p>
            <a:pPr marL="0" indent="0" algn="just" rtl="1" fontAlgn="base">
              <a:lnSpc>
                <a:spcPct val="115000"/>
              </a:lnSpc>
              <a:spcBef>
                <a:spcPts val="0"/>
              </a:spcBef>
              <a:buNone/>
            </a:pPr>
            <a:r>
              <a:rPr lang="ar-KW" sz="2000" dirty="0" smtClean="0">
                <a:solidFill>
                  <a:schemeClr val="tx2"/>
                </a:solidFill>
              </a:rPr>
              <a:t>       </a:t>
            </a:r>
          </a:p>
          <a:p>
            <a:pPr marL="0" indent="0" algn="just" rtl="1" fontAlgn="base">
              <a:lnSpc>
                <a:spcPct val="115000"/>
              </a:lnSpc>
              <a:spcBef>
                <a:spcPts val="0"/>
              </a:spcBef>
              <a:buNone/>
            </a:pPr>
            <a:endParaRPr lang="ar-KW" sz="2000" dirty="0" smtClean="0">
              <a:solidFill>
                <a:schemeClr val="tx2"/>
              </a:solidFill>
            </a:endParaRPr>
          </a:p>
          <a:p>
            <a:pPr marL="0" indent="0" algn="just" rtl="1" fontAlgn="base">
              <a:lnSpc>
                <a:spcPct val="115000"/>
              </a:lnSpc>
              <a:spcBef>
                <a:spcPts val="0"/>
              </a:spcBef>
              <a:buNone/>
            </a:pPr>
            <a:r>
              <a:rPr lang="ar-KW" sz="2400" u="sng" dirty="0">
                <a:solidFill>
                  <a:schemeClr val="tx2"/>
                </a:solidFill>
              </a:rPr>
              <a:t> </a:t>
            </a:r>
            <a:r>
              <a:rPr lang="ar-KW" sz="2400" u="sng" dirty="0" smtClean="0">
                <a:solidFill>
                  <a:schemeClr val="tx2"/>
                </a:solidFill>
              </a:rPr>
              <a:t>          </a:t>
            </a:r>
          </a:p>
          <a:p>
            <a:pPr marL="0" indent="0" algn="just" rtl="1" fontAlgn="base">
              <a:lnSpc>
                <a:spcPct val="115000"/>
              </a:lnSpc>
              <a:spcBef>
                <a:spcPts val="0"/>
              </a:spcBef>
              <a:buNone/>
            </a:pPr>
            <a:endParaRPr lang="ar-KW" sz="900" b="1" dirty="0">
              <a:solidFill>
                <a:schemeClr val="tx2"/>
              </a:solidFill>
            </a:endParaRPr>
          </a:p>
          <a:p>
            <a:pPr marL="0" indent="0" algn="just" rtl="1" fontAlgn="base">
              <a:lnSpc>
                <a:spcPct val="115000"/>
              </a:lnSpc>
              <a:spcBef>
                <a:spcPts val="0"/>
              </a:spcBef>
              <a:buNone/>
            </a:pPr>
            <a:r>
              <a:rPr lang="ar-KW" sz="2400" dirty="0" smtClean="0">
                <a:solidFill>
                  <a:schemeClr val="tx2"/>
                </a:solidFill>
              </a:rPr>
              <a:t>     </a:t>
            </a: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78401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rPr>
              <a:t>تعليمات هيئة أسواق المال رقم </a:t>
            </a:r>
            <a:r>
              <a:rPr lang="ar-KW" sz="2400" b="1" dirty="0" smtClean="0">
                <a:solidFill>
                  <a:srgbClr val="1F497D"/>
                </a:solidFill>
              </a:rPr>
              <a:t>(</a:t>
            </a:r>
            <a:r>
              <a:rPr lang="ar-KW" sz="2400" b="1" dirty="0" err="1" smtClean="0">
                <a:solidFill>
                  <a:srgbClr val="1F497D"/>
                </a:solidFill>
              </a:rPr>
              <a:t>هـ.أ.م</a:t>
            </a:r>
            <a:r>
              <a:rPr lang="ar-KW" sz="2400" b="1" dirty="0" smtClean="0">
                <a:solidFill>
                  <a:srgbClr val="1F497D"/>
                </a:solidFill>
              </a:rPr>
              <a:t>/</a:t>
            </a:r>
            <a:r>
              <a:rPr lang="ar-KW" sz="2400" b="1" dirty="0" err="1" smtClean="0">
                <a:solidFill>
                  <a:srgbClr val="1F497D"/>
                </a:solidFill>
              </a:rPr>
              <a:t>ق.ر</a:t>
            </a:r>
            <a:r>
              <a:rPr lang="ar-KW" sz="2400" b="1" dirty="0" smtClean="0">
                <a:solidFill>
                  <a:srgbClr val="1F497D"/>
                </a:solidFill>
              </a:rPr>
              <a:t>/</a:t>
            </a:r>
            <a:r>
              <a:rPr lang="ar-KW" sz="2400" b="1" dirty="0" err="1" smtClean="0">
                <a:solidFill>
                  <a:srgbClr val="1F497D"/>
                </a:solidFill>
              </a:rPr>
              <a:t>ح.ش</a:t>
            </a:r>
            <a:r>
              <a:rPr lang="ar-KW" sz="2400" b="1" dirty="0" smtClean="0">
                <a:solidFill>
                  <a:srgbClr val="1F497D"/>
                </a:solidFill>
              </a:rPr>
              <a:t>/2013/5)</a:t>
            </a:r>
            <a:endParaRPr lang="ar-KW" sz="2400" b="1" dirty="0">
              <a:solidFill>
                <a:srgbClr val="1F497D"/>
              </a:solidFill>
            </a:endParaRPr>
          </a:p>
        </p:txBody>
      </p:sp>
      <p:sp>
        <p:nvSpPr>
          <p:cNvPr id="3" name="Content Placeholder 2"/>
          <p:cNvSpPr>
            <a:spLocks noGrp="1"/>
          </p:cNvSpPr>
          <p:nvPr>
            <p:ph idx="1"/>
          </p:nvPr>
        </p:nvSpPr>
        <p:spPr>
          <a:xfrm>
            <a:off x="251520" y="1772816"/>
            <a:ext cx="8424936" cy="4449802"/>
          </a:xfrm>
        </p:spPr>
        <p:txBody>
          <a:bodyPr>
            <a:normAutofit/>
          </a:bodyPr>
          <a:lstStyle/>
          <a:p>
            <a:pPr marL="0" lvl="0" indent="0" algn="r" rtl="1" fontAlgn="base">
              <a:spcBef>
                <a:spcPct val="0"/>
              </a:spcBef>
              <a:spcAft>
                <a:spcPts val="600"/>
              </a:spcAft>
              <a:buNone/>
            </a:pPr>
            <a:r>
              <a:rPr lang="ar-KW" sz="2800" b="1" u="sng" dirty="0" smtClean="0">
                <a:solidFill>
                  <a:schemeClr val="tx2"/>
                </a:solidFill>
              </a:rPr>
              <a:t>9- تابع/ الإفصـــاح:</a:t>
            </a:r>
            <a:endParaRPr lang="en-US" sz="2800" b="1" u="sng" dirty="0">
              <a:solidFill>
                <a:schemeClr val="tx2"/>
              </a:solidFill>
            </a:endParaRPr>
          </a:p>
          <a:p>
            <a:pPr marL="0" indent="0" algn="just" rtl="1" fontAlgn="base">
              <a:lnSpc>
                <a:spcPct val="115000"/>
              </a:lnSpc>
              <a:spcBef>
                <a:spcPts val="0"/>
              </a:spcBef>
              <a:buNone/>
            </a:pPr>
            <a:endParaRPr lang="ar-KW" sz="2000" dirty="0">
              <a:solidFill>
                <a:schemeClr val="tx2"/>
              </a:solidFill>
              <a:ea typeface="Calibri"/>
            </a:endParaRPr>
          </a:p>
          <a:p>
            <a:pPr marL="0" indent="0" algn="just" rtl="1" fontAlgn="base">
              <a:lnSpc>
                <a:spcPct val="115000"/>
              </a:lnSpc>
              <a:spcBef>
                <a:spcPts val="0"/>
              </a:spcBef>
              <a:buNone/>
            </a:pPr>
            <a:r>
              <a:rPr lang="ar-KW" sz="2800" b="1" dirty="0" smtClean="0">
                <a:solidFill>
                  <a:schemeClr val="tx2"/>
                </a:solidFill>
                <a:ea typeface="Calibri"/>
              </a:rPr>
              <a:t>9-2 </a:t>
            </a:r>
            <a:r>
              <a:rPr lang="ar-KW" sz="2800" b="1" dirty="0">
                <a:solidFill>
                  <a:schemeClr val="tx2"/>
                </a:solidFill>
                <a:ea typeface="Calibri"/>
              </a:rPr>
              <a:t>عضو </a:t>
            </a:r>
            <a:r>
              <a:rPr lang="ar-KW" sz="2800" b="1" dirty="0" smtClean="0">
                <a:solidFill>
                  <a:schemeClr val="tx2"/>
                </a:solidFill>
                <a:ea typeface="Calibri"/>
              </a:rPr>
              <a:t>الجهاز التنفيذي وأقاربــه </a:t>
            </a:r>
            <a:r>
              <a:rPr lang="ar-KW" sz="2800" b="1" dirty="0">
                <a:solidFill>
                  <a:schemeClr val="tx2"/>
                </a:solidFill>
                <a:ea typeface="Calibri"/>
              </a:rPr>
              <a:t>من الدرجة الأولـــى وزوجه .</a:t>
            </a:r>
          </a:p>
          <a:p>
            <a:pPr marL="0" indent="0" algn="just" rtl="1" fontAlgn="base">
              <a:lnSpc>
                <a:spcPct val="115000"/>
              </a:lnSpc>
              <a:spcBef>
                <a:spcPts val="0"/>
              </a:spcBef>
              <a:buNone/>
            </a:pPr>
            <a:endParaRPr lang="ar-KW" sz="900" b="1" dirty="0" smtClean="0">
              <a:solidFill>
                <a:schemeClr val="tx2"/>
              </a:solidFill>
            </a:endParaRPr>
          </a:p>
          <a:p>
            <a:pPr marL="0" indent="0" algn="just" rtl="1" fontAlgn="base">
              <a:lnSpc>
                <a:spcPct val="115000"/>
              </a:lnSpc>
              <a:spcBef>
                <a:spcPts val="0"/>
              </a:spcBef>
              <a:buNone/>
            </a:pPr>
            <a:r>
              <a:rPr lang="ar-KW" sz="2800" b="1" dirty="0">
                <a:solidFill>
                  <a:schemeClr val="tx2"/>
                </a:solidFill>
              </a:rPr>
              <a:t> </a:t>
            </a:r>
            <a:r>
              <a:rPr lang="ar-KW" sz="2800" b="1" dirty="0" smtClean="0">
                <a:solidFill>
                  <a:schemeClr val="tx2"/>
                </a:solidFill>
              </a:rPr>
              <a:t>     - واجب الإفصاح:</a:t>
            </a:r>
            <a:r>
              <a:rPr lang="en-US" sz="2800" b="1" dirty="0" smtClean="0">
                <a:solidFill>
                  <a:schemeClr val="tx2"/>
                </a:solidFill>
              </a:rPr>
              <a:t> </a:t>
            </a:r>
            <a:r>
              <a:rPr lang="ar-KW" sz="2400" dirty="0" smtClean="0">
                <a:solidFill>
                  <a:schemeClr val="tx2"/>
                </a:solidFill>
              </a:rPr>
              <a:t>عن </a:t>
            </a:r>
            <a:r>
              <a:rPr lang="ar-KW" sz="2400" dirty="0">
                <a:solidFill>
                  <a:schemeClr val="tx2"/>
                </a:solidFill>
              </a:rPr>
              <a:t>أي تعامل </a:t>
            </a:r>
            <a:r>
              <a:rPr lang="ar-KW" sz="2400" dirty="0" smtClean="0">
                <a:solidFill>
                  <a:schemeClr val="tx2"/>
                </a:solidFill>
              </a:rPr>
              <a:t>يعتزمون </a:t>
            </a:r>
            <a:r>
              <a:rPr lang="ar-KW" sz="2400" dirty="0">
                <a:solidFill>
                  <a:schemeClr val="tx2"/>
                </a:solidFill>
              </a:rPr>
              <a:t>القيام به على الأوراق المالية </a:t>
            </a:r>
            <a:endParaRPr lang="ar-KW" sz="2400" dirty="0" smtClean="0">
              <a:solidFill>
                <a:schemeClr val="tx2"/>
              </a:solidFill>
            </a:endParaRPr>
          </a:p>
          <a:p>
            <a:pPr marL="0" indent="0" algn="just" rtl="1" fontAlgn="base">
              <a:lnSpc>
                <a:spcPct val="115000"/>
              </a:lnSpc>
              <a:spcBef>
                <a:spcPts val="0"/>
              </a:spcBef>
              <a:buNone/>
            </a:pPr>
            <a:r>
              <a:rPr lang="ar-KW" sz="2400" dirty="0">
                <a:solidFill>
                  <a:schemeClr val="tx2"/>
                </a:solidFill>
              </a:rPr>
              <a:t> </a:t>
            </a:r>
            <a:r>
              <a:rPr lang="ar-KW" sz="2400" dirty="0" smtClean="0">
                <a:solidFill>
                  <a:schemeClr val="tx2"/>
                </a:solidFill>
              </a:rPr>
              <a:t>        للمصدر </a:t>
            </a:r>
            <a:r>
              <a:rPr lang="ar-KW" sz="2400" smtClean="0">
                <a:solidFill>
                  <a:schemeClr val="tx2"/>
                </a:solidFill>
              </a:rPr>
              <a:t>أو الشركة الأم </a:t>
            </a:r>
            <a:r>
              <a:rPr lang="ar-KW" sz="2400" dirty="0" smtClean="0">
                <a:solidFill>
                  <a:schemeClr val="tx2"/>
                </a:solidFill>
              </a:rPr>
              <a:t>أو أي </a:t>
            </a:r>
            <a:r>
              <a:rPr lang="ar-KW" sz="2400" dirty="0">
                <a:solidFill>
                  <a:schemeClr val="tx2"/>
                </a:solidFill>
              </a:rPr>
              <a:t>شركة تابعة أو أي شركة زميلة للمصدر.</a:t>
            </a:r>
          </a:p>
          <a:p>
            <a:pPr marL="0" indent="0" algn="just" rtl="1" fontAlgn="base">
              <a:lnSpc>
                <a:spcPct val="115000"/>
              </a:lnSpc>
              <a:spcBef>
                <a:spcPts val="0"/>
              </a:spcBef>
              <a:buNone/>
            </a:pPr>
            <a:endParaRPr lang="ar-KW" sz="900" dirty="0" smtClean="0">
              <a:solidFill>
                <a:schemeClr val="tx2"/>
              </a:solidFill>
            </a:endParaRPr>
          </a:p>
          <a:p>
            <a:pPr marL="0" indent="0" algn="just" rtl="1" fontAlgn="base">
              <a:lnSpc>
                <a:spcPct val="115000"/>
              </a:lnSpc>
              <a:spcBef>
                <a:spcPts val="0"/>
              </a:spcBef>
              <a:buNone/>
            </a:pPr>
            <a:endParaRPr lang="ar-KW" sz="2400" dirty="0">
              <a:solidFill>
                <a:schemeClr val="tx2"/>
              </a:solidFill>
            </a:endParaRPr>
          </a:p>
          <a:p>
            <a:pPr marL="0" indent="0" algn="just" rtl="1" fontAlgn="base">
              <a:spcAft>
                <a:spcPct val="0"/>
              </a:spcAft>
              <a:buNone/>
            </a:pP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18259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rPr>
              <a:t>تعليمات هيئة أسواق المال رقم </a:t>
            </a:r>
            <a:r>
              <a:rPr lang="ar-KW" sz="2400" b="1" dirty="0" smtClean="0">
                <a:solidFill>
                  <a:srgbClr val="1F497D"/>
                </a:solidFill>
              </a:rPr>
              <a:t>(</a:t>
            </a:r>
            <a:r>
              <a:rPr lang="ar-KW" sz="2400" b="1" dirty="0" err="1" smtClean="0">
                <a:solidFill>
                  <a:srgbClr val="1F497D"/>
                </a:solidFill>
              </a:rPr>
              <a:t>هـ.أ.م</a:t>
            </a:r>
            <a:r>
              <a:rPr lang="ar-KW" sz="2400" b="1" dirty="0" smtClean="0">
                <a:solidFill>
                  <a:srgbClr val="1F497D"/>
                </a:solidFill>
              </a:rPr>
              <a:t>/</a:t>
            </a:r>
            <a:r>
              <a:rPr lang="ar-KW" sz="2400" b="1" dirty="0" err="1" smtClean="0">
                <a:solidFill>
                  <a:srgbClr val="1F497D"/>
                </a:solidFill>
              </a:rPr>
              <a:t>ق.ر</a:t>
            </a:r>
            <a:r>
              <a:rPr lang="ar-KW" sz="2400" b="1" dirty="0" smtClean="0">
                <a:solidFill>
                  <a:srgbClr val="1F497D"/>
                </a:solidFill>
              </a:rPr>
              <a:t>/</a:t>
            </a:r>
            <a:r>
              <a:rPr lang="ar-KW" sz="2400" b="1" dirty="0" err="1" smtClean="0">
                <a:solidFill>
                  <a:srgbClr val="1F497D"/>
                </a:solidFill>
              </a:rPr>
              <a:t>ح.ش</a:t>
            </a:r>
            <a:r>
              <a:rPr lang="ar-KW" sz="2400" b="1" dirty="0" smtClean="0">
                <a:solidFill>
                  <a:srgbClr val="1F497D"/>
                </a:solidFill>
              </a:rPr>
              <a:t>/2013/5)</a:t>
            </a:r>
            <a:endParaRPr lang="ar-KW" sz="2400" b="1" dirty="0">
              <a:solidFill>
                <a:srgbClr val="1F497D"/>
              </a:solidFill>
            </a:endParaRPr>
          </a:p>
        </p:txBody>
      </p:sp>
      <p:sp>
        <p:nvSpPr>
          <p:cNvPr id="3" name="Content Placeholder 2"/>
          <p:cNvSpPr>
            <a:spLocks noGrp="1"/>
          </p:cNvSpPr>
          <p:nvPr>
            <p:ph idx="1"/>
          </p:nvPr>
        </p:nvSpPr>
        <p:spPr>
          <a:xfrm>
            <a:off x="467544" y="1556792"/>
            <a:ext cx="8136904" cy="5301208"/>
          </a:xfrm>
        </p:spPr>
        <p:txBody>
          <a:bodyPr>
            <a:normAutofit fontScale="77500" lnSpcReduction="20000"/>
          </a:bodyPr>
          <a:lstStyle/>
          <a:p>
            <a:pPr marL="0" lvl="0" indent="0" algn="r" rtl="1" fontAlgn="base">
              <a:spcBef>
                <a:spcPct val="0"/>
              </a:spcBef>
              <a:spcAft>
                <a:spcPts val="600"/>
              </a:spcAft>
              <a:buNone/>
            </a:pPr>
            <a:r>
              <a:rPr lang="ar-KW" sz="2800" b="1" u="sng" dirty="0" smtClean="0">
                <a:solidFill>
                  <a:schemeClr val="tx2"/>
                </a:solidFill>
              </a:rPr>
              <a:t>9- تابع/ الإفصـــاح:</a:t>
            </a:r>
          </a:p>
          <a:p>
            <a:pPr marL="0" lvl="0" indent="0" algn="r" rtl="1" fontAlgn="base">
              <a:spcBef>
                <a:spcPct val="0"/>
              </a:spcBef>
              <a:spcAft>
                <a:spcPts val="600"/>
              </a:spcAft>
              <a:buNone/>
            </a:pPr>
            <a:endParaRPr lang="en-US" sz="2800" b="1" u="sng" dirty="0">
              <a:solidFill>
                <a:schemeClr val="tx2"/>
              </a:solidFill>
            </a:endParaRPr>
          </a:p>
          <a:p>
            <a:pPr marL="0" indent="0" algn="just" rtl="1" fontAlgn="base">
              <a:lnSpc>
                <a:spcPct val="115000"/>
              </a:lnSpc>
              <a:spcBef>
                <a:spcPts val="0"/>
              </a:spcBef>
              <a:buNone/>
            </a:pPr>
            <a:endParaRPr lang="ar-KW" sz="900" b="1" dirty="0">
              <a:solidFill>
                <a:schemeClr val="tx2"/>
              </a:solidFill>
            </a:endParaRPr>
          </a:p>
          <a:p>
            <a:pPr marL="0" indent="0" algn="just" rtl="1" fontAlgn="base">
              <a:lnSpc>
                <a:spcPct val="115000"/>
              </a:lnSpc>
              <a:spcBef>
                <a:spcPts val="0"/>
              </a:spcBef>
              <a:buNone/>
            </a:pPr>
            <a:r>
              <a:rPr lang="ar-KW" sz="2600" dirty="0">
                <a:solidFill>
                  <a:schemeClr val="tx2"/>
                </a:solidFill>
              </a:rPr>
              <a:t> </a:t>
            </a:r>
            <a:r>
              <a:rPr lang="ar-KW" sz="2900" b="1" dirty="0" smtClean="0">
                <a:solidFill>
                  <a:schemeClr val="tx2"/>
                </a:solidFill>
              </a:rPr>
              <a:t>- توقيت الإفصاح: </a:t>
            </a:r>
          </a:p>
          <a:p>
            <a:pPr marL="0" indent="0" algn="just" rtl="1" fontAlgn="base">
              <a:lnSpc>
                <a:spcPct val="115000"/>
              </a:lnSpc>
              <a:spcBef>
                <a:spcPts val="0"/>
              </a:spcBef>
              <a:buNone/>
            </a:pPr>
            <a:endParaRPr lang="ar-KW" sz="2900" dirty="0">
              <a:solidFill>
                <a:schemeClr val="tx2"/>
              </a:solidFill>
            </a:endParaRPr>
          </a:p>
          <a:p>
            <a:pPr marL="0" indent="0" algn="just" rtl="1" fontAlgn="base">
              <a:lnSpc>
                <a:spcPct val="115000"/>
              </a:lnSpc>
              <a:spcBef>
                <a:spcPts val="0"/>
              </a:spcBef>
              <a:buNone/>
            </a:pPr>
            <a:r>
              <a:rPr lang="ar-KW" sz="2900" dirty="0" smtClean="0">
                <a:solidFill>
                  <a:schemeClr val="tx2"/>
                </a:solidFill>
              </a:rPr>
              <a:t>   1- </a:t>
            </a:r>
            <a:r>
              <a:rPr lang="ar-KW" sz="2900" u="sng" dirty="0" smtClean="0">
                <a:solidFill>
                  <a:schemeClr val="tx2"/>
                </a:solidFill>
              </a:rPr>
              <a:t>إفصاح قبل التصرف</a:t>
            </a:r>
          </a:p>
          <a:p>
            <a:pPr marL="0" indent="0" algn="just" rtl="1" fontAlgn="base">
              <a:lnSpc>
                <a:spcPct val="115000"/>
              </a:lnSpc>
              <a:spcBef>
                <a:spcPts val="0"/>
              </a:spcBef>
              <a:buNone/>
            </a:pPr>
            <a:endParaRPr lang="ar-KW" sz="2900" u="sng" dirty="0" smtClean="0">
              <a:solidFill>
                <a:schemeClr val="tx2"/>
              </a:solidFill>
            </a:endParaRPr>
          </a:p>
          <a:p>
            <a:pPr marL="0" indent="0" algn="just" rtl="1" fontAlgn="base">
              <a:lnSpc>
                <a:spcPct val="115000"/>
              </a:lnSpc>
              <a:spcBef>
                <a:spcPts val="0"/>
              </a:spcBef>
              <a:buNone/>
            </a:pPr>
            <a:r>
              <a:rPr lang="ar-KW" sz="2900" dirty="0">
                <a:solidFill>
                  <a:schemeClr val="tx2"/>
                </a:solidFill>
              </a:rPr>
              <a:t> </a:t>
            </a:r>
            <a:r>
              <a:rPr lang="ar-KW" sz="2900" dirty="0" smtClean="0">
                <a:solidFill>
                  <a:schemeClr val="tx2"/>
                </a:solidFill>
              </a:rPr>
              <a:t>     يجب </a:t>
            </a:r>
            <a:r>
              <a:rPr lang="ar-KW" sz="2900" dirty="0">
                <a:solidFill>
                  <a:schemeClr val="tx2"/>
                </a:solidFill>
              </a:rPr>
              <a:t>أن يتم الإفصاح قبل خمسة أيام عمل من تاريخ التعامل في </a:t>
            </a:r>
            <a:r>
              <a:rPr lang="ar-KW" sz="2900" dirty="0" smtClean="0">
                <a:solidFill>
                  <a:schemeClr val="tx2"/>
                </a:solidFill>
              </a:rPr>
              <a:t>الأوراق المالية.</a:t>
            </a:r>
          </a:p>
          <a:p>
            <a:pPr marL="0" indent="0" algn="just" rtl="1" fontAlgn="base">
              <a:lnSpc>
                <a:spcPct val="115000"/>
              </a:lnSpc>
              <a:spcBef>
                <a:spcPts val="0"/>
              </a:spcBef>
              <a:buNone/>
            </a:pPr>
            <a:endParaRPr lang="ar-KW" sz="2900" dirty="0" smtClean="0">
              <a:solidFill>
                <a:schemeClr val="tx2"/>
              </a:solidFill>
            </a:endParaRPr>
          </a:p>
          <a:p>
            <a:pPr marL="0" indent="0" algn="just" rtl="1" fontAlgn="base">
              <a:lnSpc>
                <a:spcPct val="115000"/>
              </a:lnSpc>
              <a:spcBef>
                <a:spcPts val="0"/>
              </a:spcBef>
              <a:buNone/>
            </a:pPr>
            <a:r>
              <a:rPr lang="ar-KW" sz="2900" dirty="0">
                <a:solidFill>
                  <a:schemeClr val="tx2"/>
                </a:solidFill>
              </a:rPr>
              <a:t> </a:t>
            </a:r>
            <a:r>
              <a:rPr lang="ar-KW" sz="2900" dirty="0" smtClean="0">
                <a:solidFill>
                  <a:schemeClr val="tx2"/>
                </a:solidFill>
              </a:rPr>
              <a:t>  2- </a:t>
            </a:r>
            <a:r>
              <a:rPr lang="ar-KW" sz="2900" u="sng" dirty="0" smtClean="0">
                <a:solidFill>
                  <a:schemeClr val="tx2"/>
                </a:solidFill>
              </a:rPr>
              <a:t>إفصاح بعد التصرف</a:t>
            </a:r>
          </a:p>
          <a:p>
            <a:pPr marL="0" indent="0" algn="just" rtl="1" fontAlgn="base">
              <a:lnSpc>
                <a:spcPct val="115000"/>
              </a:lnSpc>
              <a:spcBef>
                <a:spcPts val="0"/>
              </a:spcBef>
              <a:buNone/>
            </a:pPr>
            <a:endParaRPr lang="ar-KW" sz="2900" dirty="0">
              <a:solidFill>
                <a:schemeClr val="tx2"/>
              </a:solidFill>
            </a:endParaRPr>
          </a:p>
          <a:p>
            <a:pPr marL="0" indent="0" algn="just" rtl="1" fontAlgn="base">
              <a:lnSpc>
                <a:spcPct val="115000"/>
              </a:lnSpc>
              <a:spcBef>
                <a:spcPts val="0"/>
              </a:spcBef>
              <a:buNone/>
            </a:pPr>
            <a:r>
              <a:rPr lang="ar-KW" sz="2900" dirty="0" smtClean="0">
                <a:solidFill>
                  <a:schemeClr val="tx2"/>
                </a:solidFill>
              </a:rPr>
              <a:t>      </a:t>
            </a:r>
            <a:r>
              <a:rPr lang="ar-KW" sz="2900" dirty="0">
                <a:solidFill>
                  <a:schemeClr val="tx2"/>
                </a:solidFill>
              </a:rPr>
              <a:t> خلال خمسة أيام عمل من تاريخ التعامل.</a:t>
            </a:r>
            <a:r>
              <a:rPr lang="ar-KW" sz="2900" dirty="0" smtClean="0">
                <a:solidFill>
                  <a:schemeClr val="tx2"/>
                </a:solidFill>
              </a:rPr>
              <a:t> </a:t>
            </a:r>
          </a:p>
          <a:p>
            <a:pPr marL="0" indent="0" algn="just" rtl="1" fontAlgn="base">
              <a:lnSpc>
                <a:spcPct val="115000"/>
              </a:lnSpc>
              <a:spcBef>
                <a:spcPts val="0"/>
              </a:spcBef>
              <a:buNone/>
            </a:pPr>
            <a:endParaRPr lang="ar-KW" sz="900" dirty="0">
              <a:solidFill>
                <a:schemeClr val="tx2"/>
              </a:solidFill>
            </a:endParaRPr>
          </a:p>
          <a:p>
            <a:pPr marL="0" indent="0" algn="just" rtl="1" fontAlgn="base">
              <a:lnSpc>
                <a:spcPct val="115000"/>
              </a:lnSpc>
              <a:spcBef>
                <a:spcPts val="0"/>
              </a:spcBef>
              <a:buNone/>
            </a:pPr>
            <a:r>
              <a:rPr lang="ar-KW" sz="2000" dirty="0" smtClean="0">
                <a:solidFill>
                  <a:schemeClr val="tx2"/>
                </a:solidFill>
              </a:rPr>
              <a:t>       </a:t>
            </a:r>
          </a:p>
          <a:p>
            <a:pPr marL="0" indent="0" algn="just" rtl="1" fontAlgn="base">
              <a:lnSpc>
                <a:spcPct val="115000"/>
              </a:lnSpc>
              <a:spcBef>
                <a:spcPts val="0"/>
              </a:spcBef>
              <a:buNone/>
            </a:pPr>
            <a:endParaRPr lang="ar-KW" sz="2000" dirty="0" smtClean="0">
              <a:solidFill>
                <a:schemeClr val="tx2"/>
              </a:solidFill>
            </a:endParaRPr>
          </a:p>
          <a:p>
            <a:pPr marL="0" indent="0" algn="just" rtl="1" fontAlgn="base">
              <a:lnSpc>
                <a:spcPct val="115000"/>
              </a:lnSpc>
              <a:spcBef>
                <a:spcPts val="0"/>
              </a:spcBef>
              <a:buNone/>
            </a:pPr>
            <a:r>
              <a:rPr lang="ar-KW" sz="2400" u="sng" dirty="0">
                <a:solidFill>
                  <a:schemeClr val="tx2"/>
                </a:solidFill>
              </a:rPr>
              <a:t> </a:t>
            </a:r>
            <a:r>
              <a:rPr lang="ar-KW" sz="2400" u="sng" dirty="0" smtClean="0">
                <a:solidFill>
                  <a:schemeClr val="tx2"/>
                </a:solidFill>
              </a:rPr>
              <a:t>          </a:t>
            </a:r>
          </a:p>
          <a:p>
            <a:pPr marL="0" indent="0" algn="just" rtl="1" fontAlgn="base">
              <a:lnSpc>
                <a:spcPct val="115000"/>
              </a:lnSpc>
              <a:spcBef>
                <a:spcPts val="0"/>
              </a:spcBef>
              <a:buNone/>
            </a:pPr>
            <a:endParaRPr lang="ar-KW" sz="900" b="1" dirty="0">
              <a:solidFill>
                <a:schemeClr val="tx2"/>
              </a:solidFill>
            </a:endParaRPr>
          </a:p>
          <a:p>
            <a:pPr marL="0" indent="0" algn="just" rtl="1" fontAlgn="base">
              <a:lnSpc>
                <a:spcPct val="115000"/>
              </a:lnSpc>
              <a:spcBef>
                <a:spcPts val="0"/>
              </a:spcBef>
              <a:buNone/>
            </a:pPr>
            <a:r>
              <a:rPr lang="ar-KW" sz="2400" dirty="0" smtClean="0">
                <a:solidFill>
                  <a:schemeClr val="tx2"/>
                </a:solidFill>
              </a:rPr>
              <a:t>     </a:t>
            </a: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66399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rPr>
              <a:t>تعليمات هيئة أسواق المال رقم </a:t>
            </a:r>
            <a:r>
              <a:rPr lang="ar-KW" sz="2400" b="1" dirty="0" smtClean="0">
                <a:solidFill>
                  <a:srgbClr val="1F497D"/>
                </a:solidFill>
              </a:rPr>
              <a:t>(</a:t>
            </a:r>
            <a:r>
              <a:rPr lang="ar-KW" sz="2400" b="1" dirty="0" err="1" smtClean="0">
                <a:solidFill>
                  <a:srgbClr val="1F497D"/>
                </a:solidFill>
              </a:rPr>
              <a:t>هـ.أ.م</a:t>
            </a:r>
            <a:r>
              <a:rPr lang="ar-KW" sz="2400" b="1" dirty="0" smtClean="0">
                <a:solidFill>
                  <a:srgbClr val="1F497D"/>
                </a:solidFill>
              </a:rPr>
              <a:t>/</a:t>
            </a:r>
            <a:r>
              <a:rPr lang="ar-KW" sz="2400" b="1" dirty="0" err="1" smtClean="0">
                <a:solidFill>
                  <a:srgbClr val="1F497D"/>
                </a:solidFill>
              </a:rPr>
              <a:t>ق.ر</a:t>
            </a:r>
            <a:r>
              <a:rPr lang="ar-KW" sz="2400" b="1" dirty="0" smtClean="0">
                <a:solidFill>
                  <a:srgbClr val="1F497D"/>
                </a:solidFill>
              </a:rPr>
              <a:t>/</a:t>
            </a:r>
            <a:r>
              <a:rPr lang="ar-KW" sz="2400" b="1" dirty="0" err="1" smtClean="0">
                <a:solidFill>
                  <a:srgbClr val="1F497D"/>
                </a:solidFill>
              </a:rPr>
              <a:t>ح.ش</a:t>
            </a:r>
            <a:r>
              <a:rPr lang="ar-KW" sz="2400" b="1" dirty="0" smtClean="0">
                <a:solidFill>
                  <a:srgbClr val="1F497D"/>
                </a:solidFill>
              </a:rPr>
              <a:t>/2013/5)</a:t>
            </a:r>
            <a:endParaRPr lang="ar-KW" sz="2400" b="1" dirty="0">
              <a:solidFill>
                <a:srgbClr val="1F497D"/>
              </a:solidFill>
            </a:endParaRPr>
          </a:p>
        </p:txBody>
      </p:sp>
      <p:sp>
        <p:nvSpPr>
          <p:cNvPr id="3" name="Content Placeholder 2"/>
          <p:cNvSpPr>
            <a:spLocks noGrp="1"/>
          </p:cNvSpPr>
          <p:nvPr>
            <p:ph idx="1"/>
          </p:nvPr>
        </p:nvSpPr>
        <p:spPr>
          <a:xfrm>
            <a:off x="467544" y="1556792"/>
            <a:ext cx="8136904" cy="5616624"/>
          </a:xfrm>
        </p:spPr>
        <p:txBody>
          <a:bodyPr>
            <a:normAutofit fontScale="92500" lnSpcReduction="20000"/>
          </a:bodyPr>
          <a:lstStyle/>
          <a:p>
            <a:pPr marL="0" lvl="0" indent="0" algn="r" rtl="1" fontAlgn="base">
              <a:spcBef>
                <a:spcPct val="0"/>
              </a:spcBef>
              <a:spcAft>
                <a:spcPts val="600"/>
              </a:spcAft>
              <a:buNone/>
            </a:pPr>
            <a:r>
              <a:rPr lang="ar-KW" sz="2800" b="1" u="sng" dirty="0" smtClean="0">
                <a:solidFill>
                  <a:schemeClr val="tx2"/>
                </a:solidFill>
              </a:rPr>
              <a:t>9- تابع/ الإفصـــاح:</a:t>
            </a:r>
          </a:p>
          <a:p>
            <a:pPr marL="0" lvl="0" indent="0" algn="r" rtl="1" fontAlgn="base">
              <a:spcBef>
                <a:spcPct val="0"/>
              </a:spcBef>
              <a:spcAft>
                <a:spcPts val="600"/>
              </a:spcAft>
              <a:buNone/>
            </a:pPr>
            <a:endParaRPr lang="en-US" sz="2800" b="1" u="sng" dirty="0">
              <a:solidFill>
                <a:schemeClr val="tx2"/>
              </a:solidFill>
            </a:endParaRPr>
          </a:p>
          <a:p>
            <a:pPr marL="0" indent="0" algn="just" rtl="1" fontAlgn="base">
              <a:lnSpc>
                <a:spcPct val="115000"/>
              </a:lnSpc>
              <a:spcBef>
                <a:spcPts val="0"/>
              </a:spcBef>
              <a:buNone/>
            </a:pPr>
            <a:endParaRPr lang="ar-KW" sz="2200" b="1" dirty="0">
              <a:solidFill>
                <a:schemeClr val="tx2"/>
              </a:solidFill>
            </a:endParaRPr>
          </a:p>
          <a:p>
            <a:pPr marL="0" indent="0" algn="just" rtl="1" fontAlgn="base">
              <a:lnSpc>
                <a:spcPct val="115000"/>
              </a:lnSpc>
              <a:spcBef>
                <a:spcPts val="0"/>
              </a:spcBef>
              <a:buNone/>
            </a:pPr>
            <a:r>
              <a:rPr lang="ar-KW" sz="2600" b="1" dirty="0" smtClean="0">
                <a:solidFill>
                  <a:schemeClr val="tx2"/>
                </a:solidFill>
              </a:rPr>
              <a:t>-  كيفية الإفصاح: </a:t>
            </a:r>
          </a:p>
          <a:p>
            <a:pPr marL="0" indent="0" algn="just" rtl="1" fontAlgn="base">
              <a:lnSpc>
                <a:spcPct val="115000"/>
              </a:lnSpc>
              <a:spcBef>
                <a:spcPts val="0"/>
              </a:spcBef>
              <a:buNone/>
            </a:pPr>
            <a:endParaRPr lang="ar-KW" sz="2200" dirty="0">
              <a:solidFill>
                <a:schemeClr val="tx2"/>
              </a:solidFill>
            </a:endParaRPr>
          </a:p>
          <a:p>
            <a:pPr algn="just" rtl="1" fontAlgn="base">
              <a:lnSpc>
                <a:spcPct val="115000"/>
              </a:lnSpc>
              <a:spcBef>
                <a:spcPts val="0"/>
              </a:spcBef>
            </a:pPr>
            <a:r>
              <a:rPr lang="ar-KW" sz="2200" dirty="0" smtClean="0">
                <a:solidFill>
                  <a:schemeClr val="tx2"/>
                </a:solidFill>
              </a:rPr>
              <a:t>يتم الإفصاح </a:t>
            </a:r>
            <a:r>
              <a:rPr lang="ar-KW" sz="2200" u="sng" dirty="0" smtClean="0">
                <a:solidFill>
                  <a:schemeClr val="tx2"/>
                </a:solidFill>
              </a:rPr>
              <a:t>قبل التصرف</a:t>
            </a:r>
            <a:r>
              <a:rPr lang="ar-KW" sz="2200" dirty="0" smtClean="0">
                <a:solidFill>
                  <a:schemeClr val="tx2"/>
                </a:solidFill>
              </a:rPr>
              <a:t> وفقاً للنموذج رقم </a:t>
            </a:r>
            <a:r>
              <a:rPr lang="ar-KW" sz="2200" b="1" dirty="0" smtClean="0">
                <a:solidFill>
                  <a:schemeClr val="tx2"/>
                </a:solidFill>
              </a:rPr>
              <a:t>(ن 1 أ/</a:t>
            </a:r>
            <a:r>
              <a:rPr lang="ar-KW" sz="2200" b="1" dirty="0" err="1" smtClean="0">
                <a:solidFill>
                  <a:schemeClr val="tx2"/>
                </a:solidFill>
              </a:rPr>
              <a:t>هـ.أ.م</a:t>
            </a:r>
            <a:r>
              <a:rPr lang="ar-KW" sz="2200" b="1" dirty="0" smtClean="0">
                <a:solidFill>
                  <a:schemeClr val="tx2"/>
                </a:solidFill>
              </a:rPr>
              <a:t>/</a:t>
            </a:r>
            <a:r>
              <a:rPr lang="ar-KW" sz="2200" b="1" dirty="0" err="1" smtClean="0">
                <a:solidFill>
                  <a:schemeClr val="tx2"/>
                </a:solidFill>
              </a:rPr>
              <a:t>ق.ر</a:t>
            </a:r>
            <a:r>
              <a:rPr lang="ar-KW" sz="2200" b="1" dirty="0" smtClean="0">
                <a:solidFill>
                  <a:schemeClr val="tx2"/>
                </a:solidFill>
              </a:rPr>
              <a:t>/</a:t>
            </a:r>
            <a:r>
              <a:rPr lang="ar-KW" sz="2200" b="1" dirty="0" err="1" smtClean="0">
                <a:solidFill>
                  <a:schemeClr val="tx2"/>
                </a:solidFill>
              </a:rPr>
              <a:t>ح.ش</a:t>
            </a:r>
            <a:r>
              <a:rPr lang="ar-KW" sz="2200" b="1" dirty="0" smtClean="0">
                <a:solidFill>
                  <a:schemeClr val="tx2"/>
                </a:solidFill>
              </a:rPr>
              <a:t>/2013/5).</a:t>
            </a:r>
          </a:p>
          <a:p>
            <a:pPr algn="just" rtl="1" fontAlgn="base">
              <a:lnSpc>
                <a:spcPct val="115000"/>
              </a:lnSpc>
              <a:spcBef>
                <a:spcPts val="0"/>
              </a:spcBef>
            </a:pPr>
            <a:r>
              <a:rPr lang="ar-KW" sz="2200" dirty="0">
                <a:solidFill>
                  <a:schemeClr val="tx2"/>
                </a:solidFill>
              </a:rPr>
              <a:t>يتم الإفصاح </a:t>
            </a:r>
            <a:r>
              <a:rPr lang="ar-KW" sz="2200" u="sng" dirty="0" smtClean="0">
                <a:solidFill>
                  <a:schemeClr val="tx2"/>
                </a:solidFill>
              </a:rPr>
              <a:t>بعد التصرف</a:t>
            </a:r>
            <a:r>
              <a:rPr lang="ar-KW" sz="2200" dirty="0" smtClean="0">
                <a:solidFill>
                  <a:schemeClr val="tx2"/>
                </a:solidFill>
              </a:rPr>
              <a:t> </a:t>
            </a:r>
            <a:r>
              <a:rPr lang="ar-KW" sz="2200" dirty="0">
                <a:solidFill>
                  <a:schemeClr val="tx2"/>
                </a:solidFill>
              </a:rPr>
              <a:t>وفقاً للنموذج رقم </a:t>
            </a:r>
            <a:r>
              <a:rPr lang="ar-KW" sz="2200" b="1" dirty="0">
                <a:solidFill>
                  <a:schemeClr val="tx2"/>
                </a:solidFill>
              </a:rPr>
              <a:t>(ن 1 </a:t>
            </a:r>
            <a:r>
              <a:rPr lang="ar-KW" sz="2200" b="1" dirty="0" smtClean="0">
                <a:solidFill>
                  <a:schemeClr val="tx2"/>
                </a:solidFill>
              </a:rPr>
              <a:t>ب/</a:t>
            </a:r>
            <a:r>
              <a:rPr lang="ar-KW" sz="2200" b="1" dirty="0" err="1" smtClean="0">
                <a:solidFill>
                  <a:schemeClr val="tx2"/>
                </a:solidFill>
              </a:rPr>
              <a:t>هـ.أ.م</a:t>
            </a:r>
            <a:r>
              <a:rPr lang="ar-KW" sz="2200" b="1" dirty="0" smtClean="0">
                <a:solidFill>
                  <a:schemeClr val="tx2"/>
                </a:solidFill>
              </a:rPr>
              <a:t>/</a:t>
            </a:r>
            <a:r>
              <a:rPr lang="ar-KW" sz="2200" b="1" dirty="0" err="1" smtClean="0">
                <a:solidFill>
                  <a:schemeClr val="tx2"/>
                </a:solidFill>
              </a:rPr>
              <a:t>ق.ر</a:t>
            </a:r>
            <a:r>
              <a:rPr lang="ar-KW" sz="2200" b="1" dirty="0" smtClean="0">
                <a:solidFill>
                  <a:schemeClr val="tx2"/>
                </a:solidFill>
              </a:rPr>
              <a:t>/</a:t>
            </a:r>
            <a:r>
              <a:rPr lang="ar-KW" sz="2200" b="1" dirty="0" err="1" smtClean="0">
                <a:solidFill>
                  <a:schemeClr val="tx2"/>
                </a:solidFill>
              </a:rPr>
              <a:t>ح.ش</a:t>
            </a:r>
            <a:r>
              <a:rPr lang="ar-KW" sz="2200" b="1" dirty="0" smtClean="0">
                <a:solidFill>
                  <a:schemeClr val="tx2"/>
                </a:solidFill>
              </a:rPr>
              <a:t>/2013/5).</a:t>
            </a:r>
          </a:p>
          <a:p>
            <a:pPr marL="0" indent="0" algn="just" rtl="1" fontAlgn="base">
              <a:lnSpc>
                <a:spcPct val="115000"/>
              </a:lnSpc>
              <a:spcBef>
                <a:spcPts val="0"/>
              </a:spcBef>
              <a:buNone/>
            </a:pPr>
            <a:endParaRPr lang="ar-KW" sz="2200" b="1" dirty="0">
              <a:solidFill>
                <a:schemeClr val="tx2"/>
              </a:solidFill>
            </a:endParaRPr>
          </a:p>
          <a:p>
            <a:pPr marL="0" indent="0" algn="just" rtl="1" fontAlgn="base">
              <a:lnSpc>
                <a:spcPct val="115000"/>
              </a:lnSpc>
              <a:spcBef>
                <a:spcPts val="0"/>
              </a:spcBef>
              <a:buNone/>
            </a:pPr>
            <a:r>
              <a:rPr lang="ar-KW" sz="2600" b="1" dirty="0" smtClean="0">
                <a:solidFill>
                  <a:schemeClr val="tx2"/>
                </a:solidFill>
              </a:rPr>
              <a:t>-  الجهة التي تتلقى الإفصاح:</a:t>
            </a:r>
          </a:p>
          <a:p>
            <a:pPr marL="0" indent="0" algn="just" rtl="1" fontAlgn="base">
              <a:lnSpc>
                <a:spcPct val="115000"/>
              </a:lnSpc>
              <a:spcBef>
                <a:spcPts val="0"/>
              </a:spcBef>
              <a:buNone/>
            </a:pPr>
            <a:endParaRPr lang="ar-KW" sz="900" dirty="0" smtClean="0">
              <a:solidFill>
                <a:schemeClr val="tx2"/>
              </a:solidFill>
            </a:endParaRPr>
          </a:p>
          <a:p>
            <a:pPr algn="just" rtl="1" fontAlgn="base">
              <a:lnSpc>
                <a:spcPct val="115000"/>
              </a:lnSpc>
              <a:spcBef>
                <a:spcPts val="0"/>
              </a:spcBef>
            </a:pPr>
            <a:r>
              <a:rPr lang="ar-KW" sz="2600" dirty="0" smtClean="0">
                <a:solidFill>
                  <a:schemeClr val="tx2"/>
                </a:solidFill>
              </a:rPr>
              <a:t>هيئة أسواق المال.</a:t>
            </a:r>
          </a:p>
          <a:p>
            <a:pPr algn="just" rtl="1" fontAlgn="base">
              <a:lnSpc>
                <a:spcPct val="115000"/>
              </a:lnSpc>
              <a:spcBef>
                <a:spcPts val="0"/>
              </a:spcBef>
            </a:pPr>
            <a:r>
              <a:rPr lang="ar-KW" sz="2600" dirty="0" smtClean="0">
                <a:solidFill>
                  <a:schemeClr val="tx2"/>
                </a:solidFill>
              </a:rPr>
              <a:t>البورصـة.</a:t>
            </a:r>
            <a:endParaRPr lang="ar-KW" sz="2600" dirty="0">
              <a:solidFill>
                <a:schemeClr val="tx2"/>
              </a:solidFill>
            </a:endParaRPr>
          </a:p>
          <a:p>
            <a:pPr algn="just" rtl="1" fontAlgn="base">
              <a:lnSpc>
                <a:spcPct val="115000"/>
              </a:lnSpc>
              <a:spcBef>
                <a:spcPts val="0"/>
              </a:spcBef>
            </a:pPr>
            <a:endParaRPr lang="ar-KW" sz="2000" b="1" dirty="0" smtClean="0">
              <a:solidFill>
                <a:schemeClr val="tx2"/>
              </a:solidFill>
            </a:endParaRPr>
          </a:p>
          <a:p>
            <a:pPr marL="0" indent="0" algn="just" rtl="1" fontAlgn="base">
              <a:lnSpc>
                <a:spcPct val="115000"/>
              </a:lnSpc>
              <a:spcBef>
                <a:spcPts val="0"/>
              </a:spcBef>
              <a:buNone/>
            </a:pPr>
            <a:endParaRPr lang="ar-KW" sz="900" dirty="0">
              <a:solidFill>
                <a:schemeClr val="tx2"/>
              </a:solidFill>
            </a:endParaRPr>
          </a:p>
          <a:p>
            <a:pPr marL="0" indent="0" algn="just" rtl="1" fontAlgn="base">
              <a:lnSpc>
                <a:spcPct val="115000"/>
              </a:lnSpc>
              <a:spcBef>
                <a:spcPts val="0"/>
              </a:spcBef>
              <a:buNone/>
            </a:pPr>
            <a:r>
              <a:rPr lang="ar-KW" sz="2000" dirty="0" smtClean="0">
                <a:solidFill>
                  <a:schemeClr val="tx2"/>
                </a:solidFill>
              </a:rPr>
              <a:t>       </a:t>
            </a:r>
          </a:p>
          <a:p>
            <a:pPr marL="0" indent="0" algn="just" rtl="1" fontAlgn="base">
              <a:lnSpc>
                <a:spcPct val="115000"/>
              </a:lnSpc>
              <a:spcBef>
                <a:spcPts val="0"/>
              </a:spcBef>
              <a:buNone/>
            </a:pPr>
            <a:endParaRPr lang="ar-KW" sz="2000" dirty="0" smtClean="0">
              <a:solidFill>
                <a:schemeClr val="tx2"/>
              </a:solidFill>
            </a:endParaRPr>
          </a:p>
          <a:p>
            <a:pPr marL="0" indent="0" algn="just" rtl="1" fontAlgn="base">
              <a:lnSpc>
                <a:spcPct val="115000"/>
              </a:lnSpc>
              <a:spcBef>
                <a:spcPts val="0"/>
              </a:spcBef>
              <a:buNone/>
            </a:pPr>
            <a:r>
              <a:rPr lang="ar-KW" sz="2400" u="sng" dirty="0">
                <a:solidFill>
                  <a:schemeClr val="tx2"/>
                </a:solidFill>
              </a:rPr>
              <a:t> </a:t>
            </a:r>
            <a:r>
              <a:rPr lang="ar-KW" sz="2400" u="sng" dirty="0" smtClean="0">
                <a:solidFill>
                  <a:schemeClr val="tx2"/>
                </a:solidFill>
              </a:rPr>
              <a:t>          </a:t>
            </a:r>
          </a:p>
          <a:p>
            <a:pPr marL="0" indent="0" algn="just" rtl="1" fontAlgn="base">
              <a:lnSpc>
                <a:spcPct val="115000"/>
              </a:lnSpc>
              <a:spcBef>
                <a:spcPts val="0"/>
              </a:spcBef>
              <a:buNone/>
            </a:pPr>
            <a:endParaRPr lang="ar-KW" sz="900" b="1" dirty="0">
              <a:solidFill>
                <a:schemeClr val="tx2"/>
              </a:solidFill>
            </a:endParaRPr>
          </a:p>
          <a:p>
            <a:pPr marL="0" indent="0" algn="just" rtl="1" fontAlgn="base">
              <a:lnSpc>
                <a:spcPct val="115000"/>
              </a:lnSpc>
              <a:spcBef>
                <a:spcPts val="0"/>
              </a:spcBef>
              <a:buNone/>
            </a:pPr>
            <a:r>
              <a:rPr lang="ar-KW" sz="2400" dirty="0" smtClean="0">
                <a:solidFill>
                  <a:schemeClr val="tx2"/>
                </a:solidFill>
              </a:rPr>
              <a:t>     </a:t>
            </a: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46879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rPr>
              <a:t>تعليمات هيئة أسواق المال رقم </a:t>
            </a:r>
            <a:r>
              <a:rPr lang="ar-KW" sz="2400" b="1" dirty="0" smtClean="0">
                <a:solidFill>
                  <a:srgbClr val="1F497D"/>
                </a:solidFill>
              </a:rPr>
              <a:t>(</a:t>
            </a:r>
            <a:r>
              <a:rPr lang="ar-KW" sz="2400" b="1" dirty="0" err="1" smtClean="0">
                <a:solidFill>
                  <a:srgbClr val="1F497D"/>
                </a:solidFill>
              </a:rPr>
              <a:t>هـ.أ.م</a:t>
            </a:r>
            <a:r>
              <a:rPr lang="ar-KW" sz="2400" b="1" dirty="0" smtClean="0">
                <a:solidFill>
                  <a:srgbClr val="1F497D"/>
                </a:solidFill>
              </a:rPr>
              <a:t>/</a:t>
            </a:r>
            <a:r>
              <a:rPr lang="ar-KW" sz="2400" b="1" dirty="0" err="1" smtClean="0">
                <a:solidFill>
                  <a:srgbClr val="1F497D"/>
                </a:solidFill>
              </a:rPr>
              <a:t>ق.ر</a:t>
            </a:r>
            <a:r>
              <a:rPr lang="ar-KW" sz="2400" b="1" dirty="0" smtClean="0">
                <a:solidFill>
                  <a:srgbClr val="1F497D"/>
                </a:solidFill>
              </a:rPr>
              <a:t>/</a:t>
            </a:r>
            <a:r>
              <a:rPr lang="ar-KW" sz="2400" b="1" dirty="0" err="1" smtClean="0">
                <a:solidFill>
                  <a:srgbClr val="1F497D"/>
                </a:solidFill>
              </a:rPr>
              <a:t>ح.ش</a:t>
            </a:r>
            <a:r>
              <a:rPr lang="ar-KW" sz="2400" b="1" dirty="0" smtClean="0">
                <a:solidFill>
                  <a:srgbClr val="1F497D"/>
                </a:solidFill>
              </a:rPr>
              <a:t>/2013/5)</a:t>
            </a:r>
            <a:endParaRPr lang="ar-KW" sz="2400" b="1" dirty="0">
              <a:solidFill>
                <a:srgbClr val="1F497D"/>
              </a:solidFill>
            </a:endParaRPr>
          </a:p>
        </p:txBody>
      </p:sp>
      <p:sp>
        <p:nvSpPr>
          <p:cNvPr id="3" name="Content Placeholder 2"/>
          <p:cNvSpPr>
            <a:spLocks noGrp="1"/>
          </p:cNvSpPr>
          <p:nvPr>
            <p:ph idx="1"/>
          </p:nvPr>
        </p:nvSpPr>
        <p:spPr>
          <a:xfrm>
            <a:off x="533400" y="1556792"/>
            <a:ext cx="8248972" cy="4665826"/>
          </a:xfrm>
        </p:spPr>
        <p:txBody>
          <a:bodyPr>
            <a:normAutofit/>
          </a:bodyPr>
          <a:lstStyle/>
          <a:p>
            <a:pPr marL="0" lvl="0" indent="0" algn="r" rtl="1" fontAlgn="base">
              <a:spcBef>
                <a:spcPct val="0"/>
              </a:spcBef>
              <a:spcAft>
                <a:spcPts val="600"/>
              </a:spcAft>
              <a:buNone/>
            </a:pPr>
            <a:r>
              <a:rPr lang="ar-KW" sz="2800" b="1" u="sng" dirty="0" smtClean="0">
                <a:solidFill>
                  <a:schemeClr val="tx2"/>
                </a:solidFill>
              </a:rPr>
              <a:t>10- </a:t>
            </a:r>
            <a:r>
              <a:rPr lang="ar-KW" sz="2800" b="1" u="sng" dirty="0">
                <a:solidFill>
                  <a:schemeClr val="tx2"/>
                </a:solidFill>
              </a:rPr>
              <a:t>عدم </a:t>
            </a:r>
            <a:r>
              <a:rPr lang="ar-KW" sz="2800" b="1" u="sng" dirty="0" smtClean="0">
                <a:solidFill>
                  <a:schemeClr val="tx2"/>
                </a:solidFill>
              </a:rPr>
              <a:t>الالتزام:</a:t>
            </a:r>
            <a:endParaRPr lang="en-US" sz="2800" b="1" u="sng" dirty="0">
              <a:solidFill>
                <a:schemeClr val="tx2"/>
              </a:solidFill>
            </a:endParaRPr>
          </a:p>
          <a:p>
            <a:pPr marL="0" lvl="0" indent="0" algn="just" rtl="1" fontAlgn="base">
              <a:lnSpc>
                <a:spcPct val="115000"/>
              </a:lnSpc>
              <a:spcBef>
                <a:spcPts val="0"/>
              </a:spcBef>
              <a:buNone/>
            </a:pPr>
            <a:endParaRPr lang="ar-KW" sz="2800" dirty="0">
              <a:solidFill>
                <a:schemeClr val="tx2"/>
              </a:solidFill>
              <a:ea typeface="Calibri"/>
            </a:endParaRPr>
          </a:p>
          <a:p>
            <a:pPr algn="just" rtl="1" fontAlgn="base">
              <a:spcAft>
                <a:spcPct val="0"/>
              </a:spcAft>
            </a:pPr>
            <a:r>
              <a:rPr lang="ar-KW" sz="2400" dirty="0">
                <a:solidFill>
                  <a:schemeClr val="tx2"/>
                </a:solidFill>
              </a:rPr>
              <a:t>إن عدم </a:t>
            </a:r>
            <a:r>
              <a:rPr lang="ar-KW" sz="2400" dirty="0" smtClean="0">
                <a:solidFill>
                  <a:schemeClr val="tx2"/>
                </a:solidFill>
              </a:rPr>
              <a:t>الالتزام بتعليمات </a:t>
            </a:r>
            <a:r>
              <a:rPr lang="ar-KW" sz="2400" dirty="0">
                <a:solidFill>
                  <a:schemeClr val="tx2"/>
                </a:solidFill>
              </a:rPr>
              <a:t>هيئة أسواق المال رقم (</a:t>
            </a:r>
            <a:r>
              <a:rPr lang="ar-KW" sz="2400" dirty="0" err="1" smtClean="0">
                <a:solidFill>
                  <a:schemeClr val="tx2"/>
                </a:solidFill>
              </a:rPr>
              <a:t>هـ.أ.م</a:t>
            </a:r>
            <a:r>
              <a:rPr lang="ar-KW" sz="2400" dirty="0" smtClean="0">
                <a:solidFill>
                  <a:schemeClr val="tx2"/>
                </a:solidFill>
              </a:rPr>
              <a:t>/</a:t>
            </a:r>
            <a:r>
              <a:rPr lang="ar-KW" sz="2400" dirty="0" err="1" smtClean="0">
                <a:solidFill>
                  <a:schemeClr val="tx2"/>
                </a:solidFill>
              </a:rPr>
              <a:t>ق.ر</a:t>
            </a:r>
            <a:r>
              <a:rPr lang="ar-KW" sz="2400" dirty="0" smtClean="0">
                <a:solidFill>
                  <a:schemeClr val="tx2"/>
                </a:solidFill>
              </a:rPr>
              <a:t>/</a:t>
            </a:r>
            <a:r>
              <a:rPr lang="ar-KW" sz="2400" dirty="0" err="1" smtClean="0">
                <a:solidFill>
                  <a:schemeClr val="tx2"/>
                </a:solidFill>
              </a:rPr>
              <a:t>ح.ش</a:t>
            </a:r>
            <a:r>
              <a:rPr lang="ar-KW" sz="2400" dirty="0" smtClean="0">
                <a:solidFill>
                  <a:schemeClr val="tx2"/>
                </a:solidFill>
              </a:rPr>
              <a:t>/2013/5</a:t>
            </a:r>
            <a:r>
              <a:rPr lang="ar-KW" sz="2400" dirty="0">
                <a:solidFill>
                  <a:schemeClr val="tx2"/>
                </a:solidFill>
              </a:rPr>
              <a:t>) من شأنه أن </a:t>
            </a:r>
            <a:r>
              <a:rPr lang="ar-KW" sz="2400" dirty="0" smtClean="0">
                <a:solidFill>
                  <a:schemeClr val="tx2"/>
                </a:solidFill>
              </a:rPr>
              <a:t>يعرض المخالف </a:t>
            </a:r>
            <a:r>
              <a:rPr lang="ar-KW" sz="2400" dirty="0">
                <a:solidFill>
                  <a:schemeClr val="tx2"/>
                </a:solidFill>
              </a:rPr>
              <a:t>للمساءلة التأديبية والجنائية وفقاً للقانون واللائحة التنفيذية.</a:t>
            </a:r>
          </a:p>
          <a:p>
            <a:pPr marL="0" lvl="0" indent="0" algn="just" rtl="1" fontAlgn="base">
              <a:lnSpc>
                <a:spcPct val="115000"/>
              </a:lnSpc>
              <a:spcBef>
                <a:spcPts val="0"/>
              </a:spcBef>
              <a:buNone/>
            </a:pPr>
            <a:endParaRPr lang="ar-KW" sz="2800" dirty="0">
              <a:solidFill>
                <a:schemeClr val="tx2"/>
              </a:solidFill>
              <a:ea typeface="Calibri"/>
            </a:endParaRPr>
          </a:p>
          <a:p>
            <a:pPr marL="0" indent="0" algn="just" rtl="1" fontAlgn="base">
              <a:spcAft>
                <a:spcPct val="0"/>
              </a:spcAft>
              <a:buNone/>
            </a:pPr>
            <a:endParaRPr lang="ar-KW" sz="2400" dirty="0">
              <a:solidFill>
                <a:schemeClr val="tx2"/>
              </a:solidFill>
            </a:endParaRPr>
          </a:p>
          <a:p>
            <a:pPr marL="0" indent="0" algn="just" rtl="1" fontAlgn="base">
              <a:spcAft>
                <a:spcPct val="0"/>
              </a:spcAft>
              <a:buNone/>
            </a:pP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36668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latin typeface="Sakkal Majalla" pitchFamily="2" charset="-78"/>
              </a:rPr>
              <a:t>محتوى الورشة</a:t>
            </a:r>
            <a:endParaRPr lang="en-US" dirty="0">
              <a:solidFill>
                <a:schemeClr val="tx2"/>
              </a:solidFill>
            </a:endParaRPr>
          </a:p>
        </p:txBody>
      </p:sp>
      <p:sp>
        <p:nvSpPr>
          <p:cNvPr id="3" name="Content Placeholder 2"/>
          <p:cNvSpPr>
            <a:spLocks noGrp="1"/>
          </p:cNvSpPr>
          <p:nvPr>
            <p:ph idx="1"/>
          </p:nvPr>
        </p:nvSpPr>
        <p:spPr>
          <a:xfrm>
            <a:off x="316260" y="1772816"/>
            <a:ext cx="8218140" cy="5373216"/>
          </a:xfrm>
        </p:spPr>
        <p:txBody>
          <a:bodyPr>
            <a:normAutofit/>
          </a:bodyPr>
          <a:lstStyle/>
          <a:p>
            <a:pPr marL="0" lvl="0" indent="0" algn="r" rtl="1" fontAlgn="base">
              <a:spcBef>
                <a:spcPct val="0"/>
              </a:spcBef>
              <a:spcAft>
                <a:spcPts val="600"/>
              </a:spcAft>
              <a:buNone/>
            </a:pPr>
            <a:r>
              <a:rPr lang="ar-KW" sz="2800" b="1" dirty="0" smtClean="0">
                <a:solidFill>
                  <a:schemeClr val="tx2"/>
                </a:solidFill>
                <a:latin typeface="Calibri" pitchFamily="34" charset="0"/>
              </a:rPr>
              <a:t>8. </a:t>
            </a:r>
            <a:r>
              <a:rPr lang="ar-KW" sz="2800" b="1" dirty="0">
                <a:solidFill>
                  <a:schemeClr val="tx2"/>
                </a:solidFill>
                <a:latin typeface="Calibri" pitchFamily="34" charset="0"/>
              </a:rPr>
              <a:t>قائمة الأشخاص المطلعين.</a:t>
            </a:r>
          </a:p>
          <a:p>
            <a:pPr marL="0" lvl="0" indent="0" algn="r" rtl="1" fontAlgn="base">
              <a:spcBef>
                <a:spcPct val="0"/>
              </a:spcBef>
              <a:spcAft>
                <a:spcPts val="600"/>
              </a:spcAft>
              <a:buNone/>
            </a:pPr>
            <a:r>
              <a:rPr lang="ar-KW" sz="2800" b="1" dirty="0" smtClean="0">
                <a:solidFill>
                  <a:schemeClr val="tx2"/>
                </a:solidFill>
                <a:latin typeface="Calibri" pitchFamily="34" charset="0"/>
              </a:rPr>
              <a:t>9. الإفصاح.</a:t>
            </a:r>
          </a:p>
          <a:p>
            <a:pPr marL="0" lvl="0" indent="0" algn="r" rtl="1" fontAlgn="base">
              <a:spcBef>
                <a:spcPct val="0"/>
              </a:spcBef>
              <a:spcAft>
                <a:spcPts val="600"/>
              </a:spcAft>
              <a:buNone/>
            </a:pPr>
            <a:r>
              <a:rPr lang="ar-KW" sz="2400" dirty="0" smtClean="0">
                <a:solidFill>
                  <a:schemeClr val="tx2"/>
                </a:solidFill>
                <a:latin typeface="Calibri" pitchFamily="34" charset="0"/>
              </a:rPr>
              <a:t>1.9 عضو مجلس الإدارة وأقاربه من الدرجة الأولى وزوجه.    </a:t>
            </a:r>
          </a:p>
          <a:p>
            <a:pPr marL="0" lvl="0" indent="0" algn="r" rtl="1" fontAlgn="base">
              <a:spcBef>
                <a:spcPct val="0"/>
              </a:spcBef>
              <a:spcAft>
                <a:spcPts val="600"/>
              </a:spcAft>
              <a:buNone/>
            </a:pPr>
            <a:r>
              <a:rPr lang="ar-KW" sz="2400" dirty="0" smtClean="0">
                <a:solidFill>
                  <a:schemeClr val="tx2"/>
                </a:solidFill>
                <a:latin typeface="Calibri" pitchFamily="34" charset="0"/>
              </a:rPr>
              <a:t>2.9 عضو الجهاز </a:t>
            </a:r>
            <a:r>
              <a:rPr lang="ar-KW" sz="2400" dirty="0">
                <a:solidFill>
                  <a:schemeClr val="tx2"/>
                </a:solidFill>
                <a:latin typeface="Calibri" pitchFamily="34" charset="0"/>
              </a:rPr>
              <a:t>التنفيذي وأقاربه من الدرجة الأولى وزوجه.</a:t>
            </a:r>
            <a:endParaRPr lang="ar-KW" sz="2400" dirty="0" smtClean="0">
              <a:solidFill>
                <a:schemeClr val="tx2"/>
              </a:solidFill>
              <a:latin typeface="Calibri" pitchFamily="34" charset="0"/>
            </a:endParaRPr>
          </a:p>
          <a:p>
            <a:pPr marL="0" lvl="0" indent="0" algn="r" rtl="1" fontAlgn="base">
              <a:spcBef>
                <a:spcPct val="0"/>
              </a:spcBef>
              <a:spcAft>
                <a:spcPts val="600"/>
              </a:spcAft>
              <a:buNone/>
            </a:pPr>
            <a:r>
              <a:rPr lang="ar-KW" sz="2800" b="1" dirty="0" smtClean="0">
                <a:solidFill>
                  <a:schemeClr val="tx2"/>
                </a:solidFill>
                <a:latin typeface="Calibri" pitchFamily="34" charset="0"/>
              </a:rPr>
              <a:t>10. عدم الالتزام.</a:t>
            </a:r>
            <a:endParaRPr lang="ar-KW" sz="3000" b="1" dirty="0">
              <a:solidFill>
                <a:schemeClr val="tx2"/>
              </a:solidFill>
              <a:latin typeface="Calibri" pitchFamily="34" charset="0"/>
            </a:endParaRPr>
          </a:p>
          <a:p>
            <a:pPr marL="0" lvl="0" indent="0" algn="r" rtl="1" fontAlgn="base">
              <a:spcBef>
                <a:spcPct val="0"/>
              </a:spcBef>
              <a:spcAft>
                <a:spcPts val="600"/>
              </a:spcAft>
              <a:buNone/>
            </a:pPr>
            <a:r>
              <a:rPr lang="ar-KW" sz="2800" b="1" dirty="0" smtClean="0">
                <a:solidFill>
                  <a:schemeClr val="tx2"/>
                </a:solidFill>
                <a:latin typeface="Calibri" pitchFamily="34" charset="0"/>
              </a:rPr>
              <a:t>  </a:t>
            </a:r>
          </a:p>
          <a:p>
            <a:pPr marL="0" lvl="0" indent="0" algn="r" rtl="1" fontAlgn="base">
              <a:spcBef>
                <a:spcPct val="0"/>
              </a:spcBef>
              <a:spcAft>
                <a:spcPts val="600"/>
              </a:spcAft>
              <a:buNone/>
            </a:pPr>
            <a:endParaRPr lang="ar-KW" sz="40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07760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rPr>
              <a:t>تعليمات هيئة أسواق المال </a:t>
            </a:r>
            <a:r>
              <a:rPr lang="ar-KW" sz="2400" b="1" dirty="0" smtClean="0">
                <a:solidFill>
                  <a:srgbClr val="1F497D"/>
                </a:solidFill>
              </a:rPr>
              <a:t>رقم (</a:t>
            </a:r>
            <a:r>
              <a:rPr lang="ar-KW" sz="2400" b="1" dirty="0" err="1" smtClean="0">
                <a:solidFill>
                  <a:srgbClr val="1F497D"/>
                </a:solidFill>
              </a:rPr>
              <a:t>هـ.أ.م</a:t>
            </a:r>
            <a:r>
              <a:rPr lang="ar-KW" sz="2400" b="1" dirty="0" smtClean="0">
                <a:solidFill>
                  <a:srgbClr val="1F497D"/>
                </a:solidFill>
              </a:rPr>
              <a:t>/</a:t>
            </a:r>
            <a:r>
              <a:rPr lang="ar-KW" sz="2400" b="1" dirty="0" err="1" smtClean="0">
                <a:solidFill>
                  <a:srgbClr val="1F497D"/>
                </a:solidFill>
              </a:rPr>
              <a:t>ق.ر</a:t>
            </a:r>
            <a:r>
              <a:rPr lang="ar-KW" sz="2400" b="1" dirty="0" smtClean="0">
                <a:solidFill>
                  <a:srgbClr val="1F497D"/>
                </a:solidFill>
              </a:rPr>
              <a:t>/</a:t>
            </a:r>
            <a:r>
              <a:rPr lang="ar-KW" sz="2400" b="1" dirty="0" err="1" smtClean="0">
                <a:solidFill>
                  <a:srgbClr val="1F497D"/>
                </a:solidFill>
              </a:rPr>
              <a:t>ح.ش</a:t>
            </a:r>
            <a:r>
              <a:rPr lang="ar-KW" sz="2400" b="1" dirty="0" smtClean="0">
                <a:solidFill>
                  <a:srgbClr val="1F497D"/>
                </a:solidFill>
              </a:rPr>
              <a:t>/2013/5) </a:t>
            </a:r>
            <a:endParaRPr lang="ar-KW" sz="2400" b="1" dirty="0">
              <a:solidFill>
                <a:srgbClr val="1F497D"/>
              </a:solidFill>
            </a:endParaRPr>
          </a:p>
        </p:txBody>
      </p:sp>
      <p:sp>
        <p:nvSpPr>
          <p:cNvPr id="3" name="Content Placeholder 2"/>
          <p:cNvSpPr>
            <a:spLocks noGrp="1"/>
          </p:cNvSpPr>
          <p:nvPr>
            <p:ph idx="1"/>
          </p:nvPr>
        </p:nvSpPr>
        <p:spPr>
          <a:xfrm>
            <a:off x="457200" y="1600200"/>
            <a:ext cx="8077200" cy="4525963"/>
          </a:xfrm>
        </p:spPr>
        <p:txBody>
          <a:bodyPr>
            <a:normAutofit fontScale="92500" lnSpcReduction="10000"/>
          </a:bodyPr>
          <a:lstStyle/>
          <a:p>
            <a:pPr marL="0" lvl="0" indent="0" algn="r" rtl="1" fontAlgn="base">
              <a:spcBef>
                <a:spcPct val="0"/>
              </a:spcBef>
              <a:spcAft>
                <a:spcPts val="600"/>
              </a:spcAft>
              <a:buNone/>
            </a:pPr>
            <a:r>
              <a:rPr lang="ar-KW" sz="2800" b="1" u="sng" dirty="0" smtClean="0">
                <a:solidFill>
                  <a:schemeClr val="tx2"/>
                </a:solidFill>
              </a:rPr>
              <a:t>1- مقدمة:</a:t>
            </a:r>
            <a:endParaRPr lang="en-US" sz="2800" b="1" u="sng" dirty="0">
              <a:solidFill>
                <a:schemeClr val="tx2"/>
              </a:solidFill>
            </a:endParaRPr>
          </a:p>
          <a:p>
            <a:pPr marL="0" lvl="0" indent="0" algn="just" rtl="1" fontAlgn="base">
              <a:lnSpc>
                <a:spcPct val="115000"/>
              </a:lnSpc>
              <a:spcBef>
                <a:spcPts val="0"/>
              </a:spcBef>
              <a:buNone/>
            </a:pPr>
            <a:endParaRPr lang="en-US" sz="900" dirty="0">
              <a:solidFill>
                <a:schemeClr val="tx2"/>
              </a:solidFill>
              <a:ea typeface="Calibri"/>
            </a:endParaRPr>
          </a:p>
          <a:p>
            <a:pPr marL="0" lvl="0" indent="0" algn="just" rtl="1" fontAlgn="base">
              <a:spcAft>
                <a:spcPct val="0"/>
              </a:spcAft>
              <a:buNone/>
            </a:pPr>
            <a:r>
              <a:rPr lang="ar-KW" sz="2400" dirty="0" smtClean="0">
                <a:solidFill>
                  <a:schemeClr val="tx2"/>
                </a:solidFill>
              </a:rPr>
              <a:t>     انطلاقاً من أحكام القانون رقم 7 لسنة 2010 بشأن إنشاء هيئة أسواق المال وتنظيم نشاط الأوراق المالية ولائحته التنفيذية ، وأحكام المرسوم بقانون رقم 25 لسنة 2012 بإصدار قانون الشركات وتعديلاته أصدر مجلس مفوضـــي هيئة أســـواق المال بتاريــخ 22 يوليو 2013 التعليمات </a:t>
            </a:r>
            <a:r>
              <a:rPr lang="ar-KW" sz="2400" dirty="0">
                <a:solidFill>
                  <a:schemeClr val="tx2"/>
                </a:solidFill>
              </a:rPr>
              <a:t>رقم (</a:t>
            </a:r>
            <a:r>
              <a:rPr lang="ar-KW" sz="2400" dirty="0" err="1" smtClean="0">
                <a:solidFill>
                  <a:schemeClr val="tx2"/>
                </a:solidFill>
              </a:rPr>
              <a:t>هـ.أ.م</a:t>
            </a:r>
            <a:r>
              <a:rPr lang="ar-KW" sz="2400" dirty="0" smtClean="0">
                <a:solidFill>
                  <a:schemeClr val="tx2"/>
                </a:solidFill>
              </a:rPr>
              <a:t>/</a:t>
            </a:r>
            <a:r>
              <a:rPr lang="ar-KW" sz="2400" dirty="0" err="1" smtClean="0">
                <a:solidFill>
                  <a:schemeClr val="tx2"/>
                </a:solidFill>
              </a:rPr>
              <a:t>ق.ر</a:t>
            </a:r>
            <a:r>
              <a:rPr lang="ar-KW" sz="2400" dirty="0" smtClean="0">
                <a:solidFill>
                  <a:schemeClr val="tx2"/>
                </a:solidFill>
              </a:rPr>
              <a:t>/</a:t>
            </a:r>
            <a:r>
              <a:rPr lang="ar-KW" sz="2400" dirty="0" err="1" smtClean="0">
                <a:solidFill>
                  <a:schemeClr val="tx2"/>
                </a:solidFill>
              </a:rPr>
              <a:t>ح.ش</a:t>
            </a:r>
            <a:r>
              <a:rPr lang="ar-KW" sz="2400" dirty="0" smtClean="0">
                <a:solidFill>
                  <a:schemeClr val="tx2"/>
                </a:solidFill>
              </a:rPr>
              <a:t>/2013/5</a:t>
            </a:r>
            <a:r>
              <a:rPr lang="ar-KW" sz="2400" dirty="0">
                <a:solidFill>
                  <a:schemeClr val="tx2"/>
                </a:solidFill>
              </a:rPr>
              <a:t>) بشأن تنظيم التعامل في الأوراق المالية لأعضاء مجلس الإدارة </a:t>
            </a:r>
            <a:r>
              <a:rPr lang="ar-KW" sz="2400" dirty="0" smtClean="0">
                <a:solidFill>
                  <a:schemeClr val="tx2"/>
                </a:solidFill>
              </a:rPr>
              <a:t>وأعضاء الجهاز </a:t>
            </a:r>
            <a:r>
              <a:rPr lang="ar-KW" sz="2400" dirty="0">
                <a:solidFill>
                  <a:schemeClr val="tx2"/>
                </a:solidFill>
              </a:rPr>
              <a:t>التنفيذي وغيرهم من الأشخاص المطلعين في الشركات المساهمة وطريقة الإفصاح </a:t>
            </a:r>
            <a:r>
              <a:rPr lang="ar-KW" sz="2400" dirty="0" smtClean="0">
                <a:solidFill>
                  <a:schemeClr val="tx2"/>
                </a:solidFill>
              </a:rPr>
              <a:t>عنها ، وتهدف التعليمات إلى التالي:</a:t>
            </a:r>
          </a:p>
          <a:p>
            <a:pPr marL="0" lvl="0" indent="0" algn="just" rtl="1" fontAlgn="base">
              <a:spcAft>
                <a:spcPct val="0"/>
              </a:spcAft>
              <a:buNone/>
            </a:pPr>
            <a:endParaRPr lang="ar-KW" sz="900" dirty="0" smtClean="0">
              <a:solidFill>
                <a:schemeClr val="tx2"/>
              </a:solidFill>
            </a:endParaRPr>
          </a:p>
          <a:p>
            <a:pPr lvl="0" algn="just" rtl="1" fontAlgn="base">
              <a:spcAft>
                <a:spcPct val="0"/>
              </a:spcAft>
              <a:buFont typeface="Arial" charset="0"/>
              <a:buChar char="•"/>
            </a:pPr>
            <a:r>
              <a:rPr lang="ar-KW" sz="2400" dirty="0" smtClean="0">
                <a:solidFill>
                  <a:schemeClr val="tx2"/>
                </a:solidFill>
              </a:rPr>
              <a:t>تعزيز تطبيق سياسة الإفصاح الكامل بما يحقق العدالة والشفافية ويمنع تعارض المصالح واستغلال المعلومات الداخلية. </a:t>
            </a:r>
          </a:p>
          <a:p>
            <a:pPr marL="0" lvl="0" indent="0" algn="just" rtl="1" fontAlgn="base">
              <a:spcAft>
                <a:spcPct val="0"/>
              </a:spcAft>
              <a:buNone/>
            </a:pPr>
            <a:endParaRPr lang="ar-KW" sz="900" dirty="0" smtClean="0">
              <a:solidFill>
                <a:schemeClr val="tx2"/>
              </a:solidFill>
            </a:endParaRPr>
          </a:p>
          <a:p>
            <a:pPr lvl="0" algn="just" rtl="1" fontAlgn="base">
              <a:spcAft>
                <a:spcPct val="0"/>
              </a:spcAft>
              <a:buFont typeface="Arial" charset="0"/>
              <a:buChar char="•"/>
            </a:pPr>
            <a:r>
              <a:rPr lang="ar-KW" sz="2400" dirty="0" smtClean="0">
                <a:solidFill>
                  <a:schemeClr val="tx2"/>
                </a:solidFill>
              </a:rPr>
              <a:t>وضع الأسس الواجب اتباعها عند التعامل في الأوراق المالية من قبل الأشخاص شاغلي عضوية مجلس الإدارة والجهاز التنفيذي وغيرهم من الأشخاص المطلعين في الشركات المساهمة.</a:t>
            </a: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62556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rPr>
              <a:t>تعليمات هيئة أسواق المال رقم </a:t>
            </a:r>
            <a:r>
              <a:rPr lang="ar-KW" sz="2400" b="1" dirty="0" smtClean="0">
                <a:solidFill>
                  <a:srgbClr val="1F497D"/>
                </a:solidFill>
              </a:rPr>
              <a:t>(</a:t>
            </a:r>
            <a:r>
              <a:rPr lang="ar-KW" sz="2400" b="1" dirty="0" err="1" smtClean="0">
                <a:solidFill>
                  <a:srgbClr val="1F497D"/>
                </a:solidFill>
              </a:rPr>
              <a:t>هـ.أ.م</a:t>
            </a:r>
            <a:r>
              <a:rPr lang="ar-KW" sz="2400" b="1" dirty="0" smtClean="0">
                <a:solidFill>
                  <a:srgbClr val="1F497D"/>
                </a:solidFill>
              </a:rPr>
              <a:t>/</a:t>
            </a:r>
            <a:r>
              <a:rPr lang="ar-KW" sz="2400" b="1" dirty="0" err="1" smtClean="0">
                <a:solidFill>
                  <a:srgbClr val="1F497D"/>
                </a:solidFill>
              </a:rPr>
              <a:t>ق.ر</a:t>
            </a:r>
            <a:r>
              <a:rPr lang="ar-KW" sz="2400" b="1" dirty="0" smtClean="0">
                <a:solidFill>
                  <a:srgbClr val="1F497D"/>
                </a:solidFill>
              </a:rPr>
              <a:t>/</a:t>
            </a:r>
            <a:r>
              <a:rPr lang="ar-KW" sz="2400" b="1" dirty="0" err="1" smtClean="0">
                <a:solidFill>
                  <a:srgbClr val="1F497D"/>
                </a:solidFill>
              </a:rPr>
              <a:t>ح.ش</a:t>
            </a:r>
            <a:r>
              <a:rPr lang="ar-KW" sz="2400" b="1" dirty="0" smtClean="0">
                <a:solidFill>
                  <a:srgbClr val="1F497D"/>
                </a:solidFill>
              </a:rPr>
              <a:t>/2013/5)</a:t>
            </a:r>
            <a:endParaRPr lang="ar-KW" sz="2400" b="1" dirty="0">
              <a:solidFill>
                <a:srgbClr val="1F497D"/>
              </a:solidFill>
            </a:endParaRPr>
          </a:p>
        </p:txBody>
      </p:sp>
      <p:sp>
        <p:nvSpPr>
          <p:cNvPr id="3" name="Content Placeholder 2"/>
          <p:cNvSpPr>
            <a:spLocks noGrp="1"/>
          </p:cNvSpPr>
          <p:nvPr>
            <p:ph idx="1"/>
          </p:nvPr>
        </p:nvSpPr>
        <p:spPr>
          <a:xfrm>
            <a:off x="457200" y="1600200"/>
            <a:ext cx="8077200" cy="4525963"/>
          </a:xfrm>
        </p:spPr>
        <p:txBody>
          <a:bodyPr>
            <a:normAutofit/>
          </a:bodyPr>
          <a:lstStyle/>
          <a:p>
            <a:pPr marL="0" lvl="0" indent="0" algn="r" rtl="1" fontAlgn="base">
              <a:spcBef>
                <a:spcPct val="0"/>
              </a:spcBef>
              <a:spcAft>
                <a:spcPts val="600"/>
              </a:spcAft>
              <a:buNone/>
            </a:pPr>
            <a:r>
              <a:rPr lang="ar-KW" sz="2800" b="1" u="sng" dirty="0" smtClean="0">
                <a:solidFill>
                  <a:schemeClr val="tx2"/>
                </a:solidFill>
              </a:rPr>
              <a:t>2- من هو الشخص المطلع:</a:t>
            </a:r>
            <a:endParaRPr lang="en-US" sz="2800" b="1" u="sng" dirty="0">
              <a:solidFill>
                <a:schemeClr val="tx2"/>
              </a:solidFill>
            </a:endParaRPr>
          </a:p>
          <a:p>
            <a:pPr marL="0" lvl="0" indent="0" algn="just" rtl="1" fontAlgn="base">
              <a:lnSpc>
                <a:spcPct val="115000"/>
              </a:lnSpc>
              <a:spcBef>
                <a:spcPts val="0"/>
              </a:spcBef>
              <a:buNone/>
            </a:pPr>
            <a:endParaRPr lang="en-US" sz="2400" dirty="0">
              <a:solidFill>
                <a:schemeClr val="tx2"/>
              </a:solidFill>
              <a:ea typeface="Calibri"/>
            </a:endParaRPr>
          </a:p>
          <a:p>
            <a:pPr lvl="0" algn="just" rtl="1" fontAlgn="base">
              <a:spcAft>
                <a:spcPct val="0"/>
              </a:spcAft>
              <a:buFont typeface="Arial" charset="0"/>
              <a:buChar char="•"/>
            </a:pPr>
            <a:r>
              <a:rPr lang="ar-KW" sz="2400" dirty="0">
                <a:solidFill>
                  <a:schemeClr val="tx2"/>
                </a:solidFill>
              </a:rPr>
              <a:t>هو أي شخص اطلع بحكم موقعه على بيانات أو معلومات جوهرية عن المصدر أو عملائه لم تكن متاحة للجمهور ، ويشمل ذلك أعضاء مجلس الإدارة وأعضاء الجهاز التنفيذي وغيرهم من أشخاص أتيح لهم الحصول على مثل تلك البيانات والمعلومات من خلال العلاقات المهنية.</a:t>
            </a: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41207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rPr>
              <a:t>تعليمات هيئة أسواق المال رقم </a:t>
            </a:r>
            <a:r>
              <a:rPr lang="ar-KW" sz="2400" b="1" dirty="0" smtClean="0">
                <a:solidFill>
                  <a:srgbClr val="1F497D"/>
                </a:solidFill>
              </a:rPr>
              <a:t>(</a:t>
            </a:r>
            <a:r>
              <a:rPr lang="ar-KW" sz="2400" b="1" dirty="0" err="1" smtClean="0">
                <a:solidFill>
                  <a:srgbClr val="1F497D"/>
                </a:solidFill>
              </a:rPr>
              <a:t>هـ.أ.م</a:t>
            </a:r>
            <a:r>
              <a:rPr lang="ar-KW" sz="2400" b="1" dirty="0" smtClean="0">
                <a:solidFill>
                  <a:srgbClr val="1F497D"/>
                </a:solidFill>
              </a:rPr>
              <a:t>/</a:t>
            </a:r>
            <a:r>
              <a:rPr lang="ar-KW" sz="2400" b="1" dirty="0" err="1" smtClean="0">
                <a:solidFill>
                  <a:srgbClr val="1F497D"/>
                </a:solidFill>
              </a:rPr>
              <a:t>ق.ر</a:t>
            </a:r>
            <a:r>
              <a:rPr lang="ar-KW" sz="2400" b="1" dirty="0" smtClean="0">
                <a:solidFill>
                  <a:srgbClr val="1F497D"/>
                </a:solidFill>
              </a:rPr>
              <a:t>/</a:t>
            </a:r>
            <a:r>
              <a:rPr lang="ar-KW" sz="2400" b="1" dirty="0" err="1" smtClean="0">
                <a:solidFill>
                  <a:srgbClr val="1F497D"/>
                </a:solidFill>
              </a:rPr>
              <a:t>ح.ش</a:t>
            </a:r>
            <a:r>
              <a:rPr lang="ar-KW" sz="2400" b="1" dirty="0" smtClean="0">
                <a:solidFill>
                  <a:srgbClr val="1F497D"/>
                </a:solidFill>
              </a:rPr>
              <a:t>/2013/5)</a:t>
            </a:r>
            <a:endParaRPr lang="ar-KW" sz="2400" b="1" dirty="0">
              <a:solidFill>
                <a:srgbClr val="1F497D"/>
              </a:solidFill>
            </a:endParaRPr>
          </a:p>
        </p:txBody>
      </p:sp>
      <p:sp>
        <p:nvSpPr>
          <p:cNvPr id="3" name="Content Placeholder 2"/>
          <p:cNvSpPr>
            <a:spLocks noGrp="1"/>
          </p:cNvSpPr>
          <p:nvPr>
            <p:ph idx="1"/>
          </p:nvPr>
        </p:nvSpPr>
        <p:spPr>
          <a:xfrm>
            <a:off x="457200" y="1600200"/>
            <a:ext cx="8077200" cy="4525963"/>
          </a:xfrm>
        </p:spPr>
        <p:txBody>
          <a:bodyPr>
            <a:normAutofit/>
          </a:bodyPr>
          <a:lstStyle/>
          <a:p>
            <a:pPr marL="0" lvl="0" indent="0" algn="r" rtl="1" fontAlgn="base">
              <a:spcBef>
                <a:spcPct val="0"/>
              </a:spcBef>
              <a:spcAft>
                <a:spcPts val="600"/>
              </a:spcAft>
              <a:buNone/>
            </a:pPr>
            <a:r>
              <a:rPr lang="ar-KW" sz="2800" b="1" u="sng" dirty="0">
                <a:solidFill>
                  <a:schemeClr val="tx2"/>
                </a:solidFill>
              </a:rPr>
              <a:t>3- البيانات والمعلومات </a:t>
            </a:r>
            <a:r>
              <a:rPr lang="ar-KW" sz="2800" b="1" u="sng" dirty="0" smtClean="0">
                <a:solidFill>
                  <a:schemeClr val="tx2"/>
                </a:solidFill>
              </a:rPr>
              <a:t>الجوهرية:</a:t>
            </a:r>
            <a:endParaRPr lang="en-US" sz="2800" b="1" u="sng" dirty="0">
              <a:solidFill>
                <a:schemeClr val="tx2"/>
              </a:solidFill>
            </a:endParaRPr>
          </a:p>
          <a:p>
            <a:pPr marL="0" lvl="0" indent="0" algn="just" rtl="1" fontAlgn="base">
              <a:lnSpc>
                <a:spcPct val="115000"/>
              </a:lnSpc>
              <a:spcBef>
                <a:spcPts val="0"/>
              </a:spcBef>
              <a:buNone/>
            </a:pPr>
            <a:endParaRPr lang="en-US" sz="2400" dirty="0">
              <a:solidFill>
                <a:schemeClr val="tx2"/>
              </a:solidFill>
              <a:ea typeface="Calibri"/>
            </a:endParaRPr>
          </a:p>
          <a:p>
            <a:pPr lvl="0" algn="just" rtl="1" fontAlgn="base">
              <a:spcAft>
                <a:spcPct val="0"/>
              </a:spcAft>
              <a:buFont typeface="Arial" charset="0"/>
              <a:buChar char="•"/>
            </a:pPr>
            <a:r>
              <a:rPr lang="ar-KW" sz="2400" dirty="0">
                <a:solidFill>
                  <a:schemeClr val="tx2"/>
                </a:solidFill>
              </a:rPr>
              <a:t>هي أي بيانات ومعلومات لدى المصدر تتعلق بنشاطه أو بشخصه أو بمركزه المالي أو إدارته أو عملائه ولا تكون معرفتها متاحة للجمهور ولها تأثير على أصول أو خصوم أو الوضع المالي أو على المسار العام لأعمال المصدر أو عميله ويمكن أن تؤدي إلى تغير في سعر أو حجم أو في جذب أو عزوف المتعاملين في الأوراق المالية للمصدر أو غيرها من أوراق مالية يكون للمصدر أو عملائه مصلحة فيها أو يمكن أن تؤثر في قدرة المصدر أو عميله على الوفاء بالتزاماته.</a:t>
            </a: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29636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rPr>
              <a:t>تعليمات هيئة أسواق المال رقم </a:t>
            </a:r>
            <a:r>
              <a:rPr lang="ar-KW" sz="2400" b="1" dirty="0" smtClean="0">
                <a:solidFill>
                  <a:srgbClr val="1F497D"/>
                </a:solidFill>
              </a:rPr>
              <a:t>(</a:t>
            </a:r>
            <a:r>
              <a:rPr lang="ar-KW" sz="2400" b="1" dirty="0" err="1" smtClean="0">
                <a:solidFill>
                  <a:srgbClr val="1F497D"/>
                </a:solidFill>
              </a:rPr>
              <a:t>هـ.أ.م</a:t>
            </a:r>
            <a:r>
              <a:rPr lang="ar-KW" sz="2400" b="1" dirty="0" smtClean="0">
                <a:solidFill>
                  <a:srgbClr val="1F497D"/>
                </a:solidFill>
              </a:rPr>
              <a:t>/</a:t>
            </a:r>
            <a:r>
              <a:rPr lang="ar-KW" sz="2400" b="1" dirty="0" err="1" smtClean="0">
                <a:solidFill>
                  <a:srgbClr val="1F497D"/>
                </a:solidFill>
              </a:rPr>
              <a:t>ق.ر</a:t>
            </a:r>
            <a:r>
              <a:rPr lang="ar-KW" sz="2400" b="1" dirty="0" smtClean="0">
                <a:solidFill>
                  <a:srgbClr val="1F497D"/>
                </a:solidFill>
              </a:rPr>
              <a:t>/</a:t>
            </a:r>
            <a:r>
              <a:rPr lang="ar-KW" sz="2400" b="1" dirty="0" err="1" smtClean="0">
                <a:solidFill>
                  <a:srgbClr val="1F497D"/>
                </a:solidFill>
              </a:rPr>
              <a:t>ح.ش</a:t>
            </a:r>
            <a:r>
              <a:rPr lang="ar-KW" sz="2400" b="1" dirty="0" smtClean="0">
                <a:solidFill>
                  <a:srgbClr val="1F497D"/>
                </a:solidFill>
              </a:rPr>
              <a:t>/2013/5)</a:t>
            </a:r>
            <a:endParaRPr lang="ar-KW" sz="2400" b="1" dirty="0">
              <a:solidFill>
                <a:srgbClr val="1F497D"/>
              </a:solidFill>
            </a:endParaRPr>
          </a:p>
        </p:txBody>
      </p:sp>
      <p:sp>
        <p:nvSpPr>
          <p:cNvPr id="3" name="Content Placeholder 2"/>
          <p:cNvSpPr>
            <a:spLocks noGrp="1"/>
          </p:cNvSpPr>
          <p:nvPr>
            <p:ph idx="1"/>
          </p:nvPr>
        </p:nvSpPr>
        <p:spPr>
          <a:xfrm>
            <a:off x="323528" y="1600200"/>
            <a:ext cx="8210872" cy="4525963"/>
          </a:xfrm>
        </p:spPr>
        <p:txBody>
          <a:bodyPr>
            <a:normAutofit/>
          </a:bodyPr>
          <a:lstStyle/>
          <a:p>
            <a:pPr marL="0" lvl="0" indent="0" algn="r" rtl="1" fontAlgn="base">
              <a:spcBef>
                <a:spcPct val="0"/>
              </a:spcBef>
              <a:spcAft>
                <a:spcPts val="600"/>
              </a:spcAft>
              <a:buNone/>
            </a:pPr>
            <a:r>
              <a:rPr lang="ar-KW" sz="2800" b="1" u="sng" dirty="0" smtClean="0">
                <a:solidFill>
                  <a:schemeClr val="tx2"/>
                </a:solidFill>
              </a:rPr>
              <a:t>4- </a:t>
            </a:r>
            <a:r>
              <a:rPr lang="ar-KW" sz="2800" b="1" u="sng" dirty="0">
                <a:solidFill>
                  <a:schemeClr val="tx2"/>
                </a:solidFill>
              </a:rPr>
              <a:t>نطاق </a:t>
            </a:r>
            <a:r>
              <a:rPr lang="ar-KW" sz="2800" b="1" u="sng" dirty="0" smtClean="0">
                <a:solidFill>
                  <a:schemeClr val="tx2"/>
                </a:solidFill>
              </a:rPr>
              <a:t>التطبيق:</a:t>
            </a:r>
            <a:endParaRPr lang="en-US" sz="2800" b="1" u="sng" dirty="0">
              <a:solidFill>
                <a:schemeClr val="tx2"/>
              </a:solidFill>
            </a:endParaRPr>
          </a:p>
          <a:p>
            <a:pPr marL="0" lvl="0" indent="0" algn="just" rtl="1" fontAlgn="base">
              <a:lnSpc>
                <a:spcPct val="115000"/>
              </a:lnSpc>
              <a:spcBef>
                <a:spcPts val="0"/>
              </a:spcBef>
              <a:buNone/>
            </a:pPr>
            <a:endParaRPr lang="en-US" sz="2400" dirty="0">
              <a:solidFill>
                <a:schemeClr val="tx2"/>
              </a:solidFill>
              <a:ea typeface="Calibri"/>
            </a:endParaRPr>
          </a:p>
          <a:p>
            <a:pPr marL="0" lvl="0" indent="0" algn="r" rtl="1" fontAlgn="base">
              <a:lnSpc>
                <a:spcPct val="115000"/>
              </a:lnSpc>
              <a:spcBef>
                <a:spcPts val="0"/>
              </a:spcBef>
              <a:buNone/>
            </a:pPr>
            <a:r>
              <a:rPr lang="ar-KW" sz="2400" dirty="0">
                <a:solidFill>
                  <a:schemeClr val="tx2"/>
                </a:solidFill>
                <a:ea typeface="Calibri"/>
              </a:rPr>
              <a:t>يسري تطبيق </a:t>
            </a:r>
            <a:r>
              <a:rPr lang="ar-KW" sz="2400" dirty="0" smtClean="0">
                <a:solidFill>
                  <a:schemeClr val="tx2"/>
                </a:solidFill>
                <a:ea typeface="Calibri"/>
              </a:rPr>
              <a:t>التعليمات </a:t>
            </a:r>
            <a:r>
              <a:rPr lang="ar-KW" sz="2400" dirty="0">
                <a:solidFill>
                  <a:schemeClr val="tx2"/>
                </a:solidFill>
                <a:ea typeface="Calibri"/>
              </a:rPr>
              <a:t>رقم (</a:t>
            </a:r>
            <a:r>
              <a:rPr lang="ar-KW" sz="2400" dirty="0" err="1" smtClean="0">
                <a:solidFill>
                  <a:schemeClr val="tx2"/>
                </a:solidFill>
                <a:ea typeface="Calibri"/>
              </a:rPr>
              <a:t>هـ.أ.م</a:t>
            </a:r>
            <a:r>
              <a:rPr lang="ar-KW" sz="2400" dirty="0" smtClean="0">
                <a:solidFill>
                  <a:schemeClr val="tx2"/>
                </a:solidFill>
                <a:ea typeface="Calibri"/>
              </a:rPr>
              <a:t>/</a:t>
            </a:r>
            <a:r>
              <a:rPr lang="ar-KW" sz="2400" dirty="0" err="1" smtClean="0">
                <a:solidFill>
                  <a:schemeClr val="tx2"/>
                </a:solidFill>
                <a:ea typeface="Calibri"/>
              </a:rPr>
              <a:t>ق.ر</a:t>
            </a:r>
            <a:r>
              <a:rPr lang="ar-KW" sz="2400" dirty="0" smtClean="0">
                <a:solidFill>
                  <a:schemeClr val="tx2"/>
                </a:solidFill>
                <a:ea typeface="Calibri"/>
              </a:rPr>
              <a:t>/</a:t>
            </a:r>
            <a:r>
              <a:rPr lang="ar-KW" sz="2400" dirty="0" err="1" smtClean="0">
                <a:solidFill>
                  <a:schemeClr val="tx2"/>
                </a:solidFill>
                <a:ea typeface="Calibri"/>
              </a:rPr>
              <a:t>ح.ش</a:t>
            </a:r>
            <a:r>
              <a:rPr lang="ar-KW" sz="2400" dirty="0" smtClean="0">
                <a:solidFill>
                  <a:schemeClr val="tx2"/>
                </a:solidFill>
                <a:ea typeface="Calibri"/>
              </a:rPr>
              <a:t>/2013/5</a:t>
            </a:r>
            <a:r>
              <a:rPr lang="ar-KW" sz="2400" dirty="0">
                <a:solidFill>
                  <a:schemeClr val="tx2"/>
                </a:solidFill>
                <a:ea typeface="Calibri"/>
              </a:rPr>
              <a:t>) بشأن تنظيم </a:t>
            </a:r>
            <a:r>
              <a:rPr lang="ar-KW" sz="2400" dirty="0" smtClean="0">
                <a:solidFill>
                  <a:schemeClr val="tx2"/>
                </a:solidFill>
                <a:ea typeface="Calibri"/>
              </a:rPr>
              <a:t>التعامـل </a:t>
            </a:r>
            <a:r>
              <a:rPr lang="ar-KW" sz="2400" dirty="0">
                <a:solidFill>
                  <a:schemeClr val="tx2"/>
                </a:solidFill>
                <a:ea typeface="Calibri"/>
              </a:rPr>
              <a:t>في الأوراق المالية لأعضاء مجلس الإدارة والجهاز </a:t>
            </a:r>
            <a:r>
              <a:rPr lang="ar-KW" sz="2400" dirty="0" smtClean="0">
                <a:solidFill>
                  <a:schemeClr val="tx2"/>
                </a:solidFill>
                <a:ea typeface="Calibri"/>
              </a:rPr>
              <a:t>التنفيــذي وغيرهـم من الأشخاص </a:t>
            </a:r>
            <a:r>
              <a:rPr lang="ar-KW" sz="2400" dirty="0">
                <a:solidFill>
                  <a:schemeClr val="tx2"/>
                </a:solidFill>
                <a:ea typeface="Calibri"/>
              </a:rPr>
              <a:t>المطلعيـن في </a:t>
            </a:r>
            <a:r>
              <a:rPr lang="ar-KW" sz="2400" dirty="0" smtClean="0">
                <a:solidFill>
                  <a:schemeClr val="tx2"/>
                </a:solidFill>
                <a:ea typeface="Calibri"/>
              </a:rPr>
              <a:t>الشركات المساهمـة وطريقة </a:t>
            </a:r>
            <a:r>
              <a:rPr lang="ar-KW" sz="2400" dirty="0">
                <a:solidFill>
                  <a:schemeClr val="tx2"/>
                </a:solidFill>
                <a:ea typeface="Calibri"/>
              </a:rPr>
              <a:t>الإفصاح </a:t>
            </a:r>
            <a:r>
              <a:rPr lang="ar-KW" sz="2400" dirty="0" smtClean="0">
                <a:solidFill>
                  <a:schemeClr val="tx2"/>
                </a:solidFill>
                <a:ea typeface="Calibri"/>
              </a:rPr>
              <a:t>عنها على </a:t>
            </a:r>
            <a:r>
              <a:rPr lang="ar-KW" sz="2400" dirty="0">
                <a:solidFill>
                  <a:schemeClr val="tx2"/>
                </a:solidFill>
                <a:ea typeface="Calibri"/>
              </a:rPr>
              <a:t>كل من: </a:t>
            </a:r>
          </a:p>
          <a:p>
            <a:pPr marL="0" lvl="0" indent="0" algn="just" rtl="1" fontAlgn="base">
              <a:lnSpc>
                <a:spcPct val="115000"/>
              </a:lnSpc>
              <a:spcBef>
                <a:spcPts val="0"/>
              </a:spcBef>
              <a:buNone/>
            </a:pPr>
            <a:endParaRPr lang="en-US" sz="2400" dirty="0">
              <a:solidFill>
                <a:schemeClr val="tx2"/>
              </a:solidFill>
              <a:ea typeface="Calibri"/>
            </a:endParaRPr>
          </a:p>
          <a:p>
            <a:pPr lvl="0" algn="just" rtl="1" fontAlgn="base">
              <a:spcAft>
                <a:spcPct val="0"/>
              </a:spcAft>
              <a:buFont typeface="Arial" charset="0"/>
              <a:buChar char="•"/>
            </a:pPr>
            <a:r>
              <a:rPr lang="ar-KW" sz="2400" dirty="0">
                <a:solidFill>
                  <a:schemeClr val="tx2"/>
                </a:solidFill>
              </a:rPr>
              <a:t>المصدرين.</a:t>
            </a:r>
            <a:endParaRPr lang="en-US" sz="2400" dirty="0">
              <a:solidFill>
                <a:schemeClr val="tx2"/>
              </a:solidFill>
            </a:endParaRPr>
          </a:p>
          <a:p>
            <a:pPr lvl="0" algn="just" rtl="1" fontAlgn="base">
              <a:spcAft>
                <a:spcPct val="0"/>
              </a:spcAft>
              <a:buFont typeface="Arial" charset="0"/>
              <a:buChar char="•"/>
            </a:pPr>
            <a:r>
              <a:rPr lang="ar-KW" sz="2400" dirty="0">
                <a:solidFill>
                  <a:schemeClr val="tx2"/>
                </a:solidFill>
              </a:rPr>
              <a:t>أعضاء مجلس الإدارة وأعضاء الجهاز التنفيذي.</a:t>
            </a:r>
          </a:p>
          <a:p>
            <a:pPr lvl="0" algn="just" rtl="1" fontAlgn="base">
              <a:spcAft>
                <a:spcPct val="0"/>
              </a:spcAft>
              <a:buFont typeface="Arial" charset="0"/>
              <a:buChar char="•"/>
            </a:pPr>
            <a:r>
              <a:rPr lang="ar-KW" sz="2400" dirty="0">
                <a:solidFill>
                  <a:schemeClr val="tx2"/>
                </a:solidFill>
              </a:rPr>
              <a:t>غيرهم من الأشخاص </a:t>
            </a:r>
            <a:r>
              <a:rPr lang="ar-KW" sz="2400" dirty="0" smtClean="0">
                <a:solidFill>
                  <a:schemeClr val="tx2"/>
                </a:solidFill>
              </a:rPr>
              <a:t>المطلعين.</a:t>
            </a: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0522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rPr>
              <a:t>تعليمات هيئة أسواق المال رقم </a:t>
            </a:r>
            <a:r>
              <a:rPr lang="ar-KW" sz="2400" b="1" dirty="0" smtClean="0">
                <a:solidFill>
                  <a:srgbClr val="1F497D"/>
                </a:solidFill>
              </a:rPr>
              <a:t>(</a:t>
            </a:r>
            <a:r>
              <a:rPr lang="ar-KW" sz="2400" b="1" dirty="0" err="1" smtClean="0">
                <a:solidFill>
                  <a:srgbClr val="1F497D"/>
                </a:solidFill>
              </a:rPr>
              <a:t>هـ.أ.م</a:t>
            </a:r>
            <a:r>
              <a:rPr lang="ar-KW" sz="2400" b="1" dirty="0" smtClean="0">
                <a:solidFill>
                  <a:srgbClr val="1F497D"/>
                </a:solidFill>
              </a:rPr>
              <a:t>/</a:t>
            </a:r>
            <a:r>
              <a:rPr lang="ar-KW" sz="2400" b="1" dirty="0" err="1" smtClean="0">
                <a:solidFill>
                  <a:srgbClr val="1F497D"/>
                </a:solidFill>
              </a:rPr>
              <a:t>ق.ر</a:t>
            </a:r>
            <a:r>
              <a:rPr lang="ar-KW" sz="2400" b="1" dirty="0" smtClean="0">
                <a:solidFill>
                  <a:srgbClr val="1F497D"/>
                </a:solidFill>
              </a:rPr>
              <a:t>/</a:t>
            </a:r>
            <a:r>
              <a:rPr lang="ar-KW" sz="2400" b="1" dirty="0" err="1" smtClean="0">
                <a:solidFill>
                  <a:srgbClr val="1F497D"/>
                </a:solidFill>
              </a:rPr>
              <a:t>ح.ش</a:t>
            </a:r>
            <a:r>
              <a:rPr lang="ar-KW" sz="2400" b="1" dirty="0" smtClean="0">
                <a:solidFill>
                  <a:srgbClr val="1F497D"/>
                </a:solidFill>
              </a:rPr>
              <a:t>/2013/5)</a:t>
            </a:r>
            <a:endParaRPr lang="ar-KW" sz="2400" b="1" dirty="0">
              <a:solidFill>
                <a:srgbClr val="1F497D"/>
              </a:solidFill>
            </a:endParaRPr>
          </a:p>
        </p:txBody>
      </p:sp>
      <p:sp>
        <p:nvSpPr>
          <p:cNvPr id="3" name="Content Placeholder 2"/>
          <p:cNvSpPr>
            <a:spLocks noGrp="1"/>
          </p:cNvSpPr>
          <p:nvPr>
            <p:ph idx="1"/>
          </p:nvPr>
        </p:nvSpPr>
        <p:spPr>
          <a:xfrm>
            <a:off x="467544" y="1600200"/>
            <a:ext cx="8066856" cy="4525963"/>
          </a:xfrm>
        </p:spPr>
        <p:txBody>
          <a:bodyPr>
            <a:normAutofit fontScale="85000" lnSpcReduction="20000"/>
          </a:bodyPr>
          <a:lstStyle/>
          <a:p>
            <a:pPr marL="0" lvl="0" indent="0" algn="r" rtl="1" fontAlgn="base">
              <a:spcBef>
                <a:spcPct val="0"/>
              </a:spcBef>
              <a:spcAft>
                <a:spcPts val="600"/>
              </a:spcAft>
              <a:buNone/>
            </a:pPr>
            <a:r>
              <a:rPr lang="ar-KW" sz="2800" b="1" u="sng" dirty="0" smtClean="0">
                <a:solidFill>
                  <a:schemeClr val="tx2"/>
                </a:solidFill>
              </a:rPr>
              <a:t>5- مسئوليات المصدر:</a:t>
            </a:r>
            <a:endParaRPr lang="en-US" sz="2800" b="1" u="sng" dirty="0">
              <a:solidFill>
                <a:schemeClr val="tx2"/>
              </a:solidFill>
            </a:endParaRPr>
          </a:p>
          <a:p>
            <a:pPr marL="0" lvl="0" indent="0" algn="just" rtl="1" fontAlgn="base">
              <a:lnSpc>
                <a:spcPct val="115000"/>
              </a:lnSpc>
              <a:spcBef>
                <a:spcPts val="0"/>
              </a:spcBef>
              <a:buNone/>
            </a:pPr>
            <a:endParaRPr lang="en-US" sz="2400" dirty="0">
              <a:solidFill>
                <a:schemeClr val="tx2"/>
              </a:solidFill>
              <a:ea typeface="Calibri"/>
            </a:endParaRPr>
          </a:p>
          <a:p>
            <a:pPr algn="r" rtl="1" fontAlgn="base">
              <a:spcBef>
                <a:spcPct val="0"/>
              </a:spcBef>
              <a:spcAft>
                <a:spcPts val="600"/>
              </a:spcAft>
            </a:pPr>
            <a:r>
              <a:rPr lang="ar-KW" sz="2400" b="1" dirty="0">
                <a:solidFill>
                  <a:schemeClr val="tx2"/>
                </a:solidFill>
              </a:rPr>
              <a:t>يجب على المصدر </a:t>
            </a:r>
            <a:r>
              <a:rPr lang="ar-KW" sz="2400" b="1" dirty="0" smtClean="0">
                <a:solidFill>
                  <a:schemeClr val="tx2"/>
                </a:solidFill>
              </a:rPr>
              <a:t>في مجال تطبيق التعليمات اتخاذ </a:t>
            </a:r>
            <a:r>
              <a:rPr lang="ar-KW" sz="2400" b="1" dirty="0">
                <a:solidFill>
                  <a:schemeClr val="tx2"/>
                </a:solidFill>
              </a:rPr>
              <a:t>مجموعة من </a:t>
            </a:r>
            <a:r>
              <a:rPr lang="ar-KW" sz="2400" b="1" dirty="0" smtClean="0">
                <a:solidFill>
                  <a:schemeClr val="tx2"/>
                </a:solidFill>
              </a:rPr>
              <a:t>الإجراءات ، </a:t>
            </a:r>
            <a:r>
              <a:rPr lang="ar-KW" sz="2400" b="1" dirty="0">
                <a:solidFill>
                  <a:schemeClr val="tx2"/>
                </a:solidFill>
              </a:rPr>
              <a:t>وذلك على النحو التالي:</a:t>
            </a:r>
          </a:p>
          <a:p>
            <a:pPr marL="0" indent="0" algn="r" rtl="1" fontAlgn="base">
              <a:spcBef>
                <a:spcPct val="0"/>
              </a:spcBef>
              <a:spcAft>
                <a:spcPts val="600"/>
              </a:spcAft>
              <a:buNone/>
            </a:pPr>
            <a:endParaRPr lang="ar-KW" sz="2000" b="1" dirty="0">
              <a:solidFill>
                <a:schemeClr val="tx2"/>
              </a:solidFill>
            </a:endParaRPr>
          </a:p>
          <a:p>
            <a:pPr marL="0" indent="0" algn="r" rtl="1" fontAlgn="base">
              <a:spcBef>
                <a:spcPct val="0"/>
              </a:spcBef>
              <a:spcAft>
                <a:spcPts val="600"/>
              </a:spcAft>
              <a:buNone/>
            </a:pPr>
            <a:r>
              <a:rPr lang="ar-KW" sz="2400" dirty="0">
                <a:solidFill>
                  <a:schemeClr val="tx2"/>
                </a:solidFill>
              </a:rPr>
              <a:t>    - الحفاظ على السرية التامة فيما يتعلق بالبيانات والمعلومات الجوهرية الخاصة به.</a:t>
            </a:r>
          </a:p>
          <a:p>
            <a:pPr marL="0" indent="0" algn="r" rtl="1" fontAlgn="base">
              <a:spcBef>
                <a:spcPct val="0"/>
              </a:spcBef>
              <a:spcAft>
                <a:spcPts val="600"/>
              </a:spcAft>
              <a:buNone/>
            </a:pPr>
            <a:endParaRPr lang="ar-KW" sz="2400" dirty="0">
              <a:solidFill>
                <a:schemeClr val="tx2"/>
              </a:solidFill>
            </a:endParaRPr>
          </a:p>
          <a:p>
            <a:pPr marL="0" indent="0" algn="r" rtl="1" fontAlgn="base">
              <a:spcBef>
                <a:spcPct val="0"/>
              </a:spcBef>
              <a:spcAft>
                <a:spcPts val="600"/>
              </a:spcAft>
              <a:buNone/>
            </a:pPr>
            <a:r>
              <a:rPr lang="ar-KW" sz="2400" dirty="0">
                <a:solidFill>
                  <a:schemeClr val="tx2"/>
                </a:solidFill>
              </a:rPr>
              <a:t>    - الحفاظ على السرية التامة فيما يتعلق بالبيانات والمعلومات </a:t>
            </a:r>
            <a:r>
              <a:rPr lang="ar-KW" sz="2400" dirty="0" smtClean="0">
                <a:solidFill>
                  <a:schemeClr val="tx2"/>
                </a:solidFill>
              </a:rPr>
              <a:t>الخاصة بعملائه ممن يقدم لها </a:t>
            </a: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خدمات </a:t>
            </a:r>
            <a:r>
              <a:rPr lang="ar-KW" sz="2400" dirty="0">
                <a:solidFill>
                  <a:schemeClr val="tx2"/>
                </a:solidFill>
              </a:rPr>
              <a:t>فتح المحافظ الاستثمارية أو الخدمات الاستشارية.</a:t>
            </a:r>
          </a:p>
          <a:p>
            <a:pPr marL="0" indent="0" algn="r" rtl="1" fontAlgn="base">
              <a:spcBef>
                <a:spcPct val="0"/>
              </a:spcBef>
              <a:spcAft>
                <a:spcPts val="600"/>
              </a:spcAft>
              <a:buNone/>
            </a:pPr>
            <a:endParaRPr lang="ar-KW" sz="2400" dirty="0">
              <a:solidFill>
                <a:schemeClr val="tx2"/>
              </a:solidFill>
            </a:endParaRPr>
          </a:p>
          <a:p>
            <a:pPr marL="0" indent="0" algn="r" rtl="1" fontAlgn="base">
              <a:spcBef>
                <a:spcPct val="0"/>
              </a:spcBef>
              <a:spcAft>
                <a:spcPts val="600"/>
              </a:spcAft>
              <a:buNone/>
            </a:pPr>
            <a:r>
              <a:rPr lang="ar-KW" sz="2400" dirty="0">
                <a:solidFill>
                  <a:schemeClr val="tx2"/>
                </a:solidFill>
              </a:rPr>
              <a:t>    - وضع ترتيبات تعاقدية </a:t>
            </a:r>
            <a:r>
              <a:rPr lang="ar-KW" sz="2400" dirty="0" smtClean="0">
                <a:solidFill>
                  <a:schemeClr val="tx2"/>
                </a:solidFill>
              </a:rPr>
              <a:t>مع </a:t>
            </a:r>
            <a:r>
              <a:rPr lang="ar-KW" sz="2400" dirty="0">
                <a:solidFill>
                  <a:schemeClr val="tx2"/>
                </a:solidFill>
              </a:rPr>
              <a:t>المؤسسات الأخرى المطلعة على البيانات </a:t>
            </a:r>
            <a:r>
              <a:rPr lang="ar-KW" sz="2400" dirty="0" smtClean="0">
                <a:solidFill>
                  <a:schemeClr val="tx2"/>
                </a:solidFill>
              </a:rPr>
              <a:t>والمعلومات الجوهرية </a:t>
            </a: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الخاصة </a:t>
            </a:r>
            <a:r>
              <a:rPr lang="ar-KW" sz="2400" dirty="0">
                <a:solidFill>
                  <a:schemeClr val="tx2"/>
                </a:solidFill>
              </a:rPr>
              <a:t>بالمصدر وعملائه </a:t>
            </a:r>
            <a:r>
              <a:rPr lang="ar-KW" sz="2400" dirty="0" smtClean="0">
                <a:solidFill>
                  <a:schemeClr val="tx2"/>
                </a:solidFill>
              </a:rPr>
              <a:t>لضمان الحفاظ على </a:t>
            </a:r>
            <a:r>
              <a:rPr lang="ar-KW" sz="2400" dirty="0">
                <a:solidFill>
                  <a:schemeClr val="tx2"/>
                </a:solidFill>
              </a:rPr>
              <a:t>سرية تلك البيانات والمعلومات </a:t>
            </a:r>
            <a:r>
              <a:rPr lang="ar-KW" sz="2400" dirty="0" smtClean="0">
                <a:solidFill>
                  <a:schemeClr val="tx2"/>
                </a:solidFill>
              </a:rPr>
              <a:t>وعدم إساءة</a:t>
            </a: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a:t>
            </a:r>
            <a:r>
              <a:rPr lang="ar-KW" sz="2400" dirty="0">
                <a:solidFill>
                  <a:schemeClr val="tx2"/>
                </a:solidFill>
              </a:rPr>
              <a:t>استخدامها.</a:t>
            </a: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00696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2400" b="1" dirty="0">
                <a:solidFill>
                  <a:srgbClr val="1F497D"/>
                </a:solidFill>
              </a:rPr>
              <a:t>تعليمات هيئة أسواق المال رقم </a:t>
            </a:r>
            <a:r>
              <a:rPr lang="ar-KW" sz="2400" b="1" dirty="0" smtClean="0">
                <a:solidFill>
                  <a:srgbClr val="1F497D"/>
                </a:solidFill>
              </a:rPr>
              <a:t>(</a:t>
            </a:r>
            <a:r>
              <a:rPr lang="ar-KW" sz="2400" b="1" dirty="0" err="1" smtClean="0">
                <a:solidFill>
                  <a:srgbClr val="1F497D"/>
                </a:solidFill>
              </a:rPr>
              <a:t>هـ.أ.م</a:t>
            </a:r>
            <a:r>
              <a:rPr lang="ar-KW" sz="2400" b="1" dirty="0" smtClean="0">
                <a:solidFill>
                  <a:srgbClr val="1F497D"/>
                </a:solidFill>
              </a:rPr>
              <a:t>/</a:t>
            </a:r>
            <a:r>
              <a:rPr lang="ar-KW" sz="2400" b="1" dirty="0" err="1" smtClean="0">
                <a:solidFill>
                  <a:srgbClr val="1F497D"/>
                </a:solidFill>
              </a:rPr>
              <a:t>ق.ر</a:t>
            </a:r>
            <a:r>
              <a:rPr lang="ar-KW" sz="2400" b="1" dirty="0" smtClean="0">
                <a:solidFill>
                  <a:srgbClr val="1F497D"/>
                </a:solidFill>
              </a:rPr>
              <a:t>/</a:t>
            </a:r>
            <a:r>
              <a:rPr lang="ar-KW" sz="2400" b="1" dirty="0" err="1" smtClean="0">
                <a:solidFill>
                  <a:srgbClr val="1F497D"/>
                </a:solidFill>
              </a:rPr>
              <a:t>ح.ش</a:t>
            </a:r>
            <a:r>
              <a:rPr lang="ar-KW" sz="2400" b="1" dirty="0" smtClean="0">
                <a:solidFill>
                  <a:srgbClr val="1F497D"/>
                </a:solidFill>
              </a:rPr>
              <a:t>/2013/5)</a:t>
            </a:r>
            <a:endParaRPr lang="ar-KW" sz="2400" b="1" dirty="0">
              <a:solidFill>
                <a:srgbClr val="1F497D"/>
              </a:solidFill>
            </a:endParaRPr>
          </a:p>
        </p:txBody>
      </p:sp>
      <p:sp>
        <p:nvSpPr>
          <p:cNvPr id="3" name="Content Placeholder 2"/>
          <p:cNvSpPr>
            <a:spLocks noGrp="1"/>
          </p:cNvSpPr>
          <p:nvPr>
            <p:ph idx="1"/>
          </p:nvPr>
        </p:nvSpPr>
        <p:spPr>
          <a:xfrm>
            <a:off x="395536" y="1600200"/>
            <a:ext cx="8138864" cy="4525963"/>
          </a:xfrm>
        </p:spPr>
        <p:txBody>
          <a:bodyPr>
            <a:normAutofit fontScale="85000" lnSpcReduction="20000"/>
          </a:bodyPr>
          <a:lstStyle/>
          <a:p>
            <a:pPr marL="0" lvl="0" indent="0" algn="r" rtl="1" fontAlgn="base">
              <a:spcBef>
                <a:spcPct val="0"/>
              </a:spcBef>
              <a:spcAft>
                <a:spcPts val="600"/>
              </a:spcAft>
              <a:buNone/>
            </a:pPr>
            <a:r>
              <a:rPr lang="ar-KW" sz="2800" b="1" u="sng" dirty="0" smtClean="0">
                <a:solidFill>
                  <a:schemeClr val="tx2"/>
                </a:solidFill>
              </a:rPr>
              <a:t>5- تابع/ مسئوليات المصدر:</a:t>
            </a:r>
            <a:endParaRPr lang="en-US" sz="2800" b="1" u="sng" dirty="0">
              <a:solidFill>
                <a:schemeClr val="tx2"/>
              </a:solidFill>
            </a:endParaRPr>
          </a:p>
          <a:p>
            <a:pPr marL="0" lvl="0" indent="0" algn="just" rtl="1" fontAlgn="base">
              <a:lnSpc>
                <a:spcPct val="115000"/>
              </a:lnSpc>
              <a:spcBef>
                <a:spcPts val="0"/>
              </a:spcBef>
              <a:buNone/>
            </a:pPr>
            <a:endParaRPr lang="en-US" sz="2400" dirty="0">
              <a:solidFill>
                <a:schemeClr val="tx2"/>
              </a:solidFill>
              <a:ea typeface="Calibri"/>
            </a:endParaRPr>
          </a:p>
          <a:p>
            <a:pPr marL="0" indent="0" algn="r" rtl="1" fontAlgn="base">
              <a:spcBef>
                <a:spcPct val="0"/>
              </a:spcBef>
              <a:spcAft>
                <a:spcPts val="600"/>
              </a:spcAft>
              <a:buNone/>
            </a:pPr>
            <a:r>
              <a:rPr lang="ar-KW" sz="2400" dirty="0" smtClean="0">
                <a:solidFill>
                  <a:schemeClr val="tx2"/>
                </a:solidFill>
              </a:rPr>
              <a:t>     - </a:t>
            </a:r>
            <a:r>
              <a:rPr lang="ar-KW" sz="2400" dirty="0">
                <a:solidFill>
                  <a:schemeClr val="tx2"/>
                </a:solidFill>
              </a:rPr>
              <a:t>يجب على المصدر وضع ضوابط داخلية معتمدة من قبل مجلس الإدارة </a:t>
            </a:r>
            <a:endParaRPr lang="ar-KW" sz="2400" dirty="0" smtClean="0">
              <a:solidFill>
                <a:schemeClr val="tx2"/>
              </a:solidFill>
            </a:endParaRP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تشتمل </a:t>
            </a:r>
            <a:r>
              <a:rPr lang="ar-KW" sz="2400" dirty="0">
                <a:solidFill>
                  <a:schemeClr val="tx2"/>
                </a:solidFill>
              </a:rPr>
              <a:t>على ما يلي</a:t>
            </a:r>
            <a:r>
              <a:rPr lang="ar-KW" sz="2800" b="1" dirty="0">
                <a:solidFill>
                  <a:schemeClr val="tx2"/>
                </a:solidFill>
              </a:rPr>
              <a:t>:</a:t>
            </a:r>
          </a:p>
          <a:p>
            <a:pPr marL="0" indent="0" algn="r" rtl="1" fontAlgn="base">
              <a:spcBef>
                <a:spcPct val="0"/>
              </a:spcBef>
              <a:spcAft>
                <a:spcPts val="600"/>
              </a:spcAft>
              <a:buNone/>
            </a:pPr>
            <a:endParaRPr lang="ar-KW" sz="2400" b="1" dirty="0">
              <a:solidFill>
                <a:schemeClr val="tx2"/>
              </a:solidFill>
            </a:endParaRP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أ-  إحاطة الشخص </a:t>
            </a:r>
            <a:r>
              <a:rPr lang="ar-KW" sz="2400" dirty="0">
                <a:solidFill>
                  <a:schemeClr val="tx2"/>
                </a:solidFill>
              </a:rPr>
              <a:t>المطلع بأنه يحوز بيانات ومعلومات </a:t>
            </a:r>
            <a:r>
              <a:rPr lang="ar-KW" sz="2400" dirty="0" smtClean="0">
                <a:solidFill>
                  <a:schemeClr val="tx2"/>
                </a:solidFill>
              </a:rPr>
              <a:t>جوهرية.</a:t>
            </a:r>
            <a:endParaRPr lang="ar-KW" sz="2400" dirty="0">
              <a:solidFill>
                <a:schemeClr val="tx2"/>
              </a:solidFill>
            </a:endParaRPr>
          </a:p>
          <a:p>
            <a:pPr marL="0" indent="0" algn="r" rtl="1" fontAlgn="base">
              <a:spcBef>
                <a:spcPct val="0"/>
              </a:spcBef>
              <a:spcAft>
                <a:spcPts val="600"/>
              </a:spcAft>
              <a:buNone/>
            </a:pPr>
            <a:endParaRPr lang="ar-KW" sz="2400" dirty="0">
              <a:solidFill>
                <a:schemeClr val="tx2"/>
              </a:solidFill>
            </a:endParaRP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a:t>
            </a:r>
            <a:r>
              <a:rPr lang="ar-KW" sz="2400" dirty="0">
                <a:solidFill>
                  <a:schemeClr val="tx2"/>
                </a:solidFill>
              </a:rPr>
              <a:t>ب </a:t>
            </a:r>
            <a:r>
              <a:rPr lang="ar-KW" sz="2400" dirty="0" smtClean="0">
                <a:solidFill>
                  <a:schemeClr val="tx2"/>
                </a:solidFill>
              </a:rPr>
              <a:t>– إقرار أعضاء </a:t>
            </a:r>
            <a:r>
              <a:rPr lang="ar-KW" sz="2400" dirty="0">
                <a:solidFill>
                  <a:schemeClr val="tx2"/>
                </a:solidFill>
              </a:rPr>
              <a:t>مجلس الإدارة وأعضاء الجهاز </a:t>
            </a:r>
            <a:r>
              <a:rPr lang="ar-KW" sz="2400" dirty="0" smtClean="0">
                <a:solidFill>
                  <a:schemeClr val="tx2"/>
                </a:solidFill>
              </a:rPr>
              <a:t>التنفيذي وغيرهم من </a:t>
            </a:r>
            <a:r>
              <a:rPr lang="ar-KW" sz="2400" dirty="0">
                <a:solidFill>
                  <a:schemeClr val="tx2"/>
                </a:solidFill>
              </a:rPr>
              <a:t>الأشخاص </a:t>
            </a:r>
            <a:r>
              <a:rPr lang="ar-KW" sz="2400" dirty="0" smtClean="0">
                <a:solidFill>
                  <a:schemeClr val="tx2"/>
                </a:solidFill>
              </a:rPr>
              <a:t>المطلعين</a:t>
            </a: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بمعرفتهم </a:t>
            </a:r>
            <a:r>
              <a:rPr lang="ar-KW" sz="2400" dirty="0">
                <a:solidFill>
                  <a:schemeClr val="tx2"/>
                </a:solidFill>
              </a:rPr>
              <a:t>بالتبعات القانونية المترتبة </a:t>
            </a:r>
            <a:r>
              <a:rPr lang="ar-KW" sz="2400" dirty="0" smtClean="0">
                <a:solidFill>
                  <a:schemeClr val="tx2"/>
                </a:solidFill>
              </a:rPr>
              <a:t>على كونهم أشخاص مطلعين.</a:t>
            </a:r>
          </a:p>
          <a:p>
            <a:pPr marL="0" indent="0" algn="r" rtl="1" fontAlgn="base">
              <a:spcBef>
                <a:spcPct val="0"/>
              </a:spcBef>
              <a:spcAft>
                <a:spcPts val="600"/>
              </a:spcAft>
              <a:buNone/>
            </a:pPr>
            <a:endParaRPr lang="ar-KW" sz="2400" dirty="0">
              <a:solidFill>
                <a:schemeClr val="tx2"/>
              </a:solidFill>
            </a:endParaRPr>
          </a:p>
          <a:p>
            <a:pPr marL="0" indent="0" algn="r" rtl="1" fontAlgn="base">
              <a:spcBef>
                <a:spcPct val="0"/>
              </a:spcBef>
              <a:spcAft>
                <a:spcPts val="600"/>
              </a:spcAft>
              <a:buNone/>
            </a:pPr>
            <a:r>
              <a:rPr lang="ar-KW" sz="2400" dirty="0" smtClean="0">
                <a:solidFill>
                  <a:schemeClr val="tx2"/>
                </a:solidFill>
              </a:rPr>
              <a:t>        ج - </a:t>
            </a:r>
            <a:r>
              <a:rPr lang="ar-KW" sz="2400" dirty="0">
                <a:solidFill>
                  <a:schemeClr val="tx2"/>
                </a:solidFill>
              </a:rPr>
              <a:t>قيام </a:t>
            </a:r>
            <a:r>
              <a:rPr lang="ar-KW" sz="2400" b="1" dirty="0">
                <a:solidFill>
                  <a:schemeClr val="tx2"/>
                </a:solidFill>
              </a:rPr>
              <a:t>أعضاء مجلس الإدارة وأعضاء الجهاز التنفيذي </a:t>
            </a:r>
            <a:r>
              <a:rPr lang="ar-KW" sz="2400" dirty="0">
                <a:solidFill>
                  <a:schemeClr val="tx2"/>
                </a:solidFill>
              </a:rPr>
              <a:t>بإشعاره بأية تعاملات </a:t>
            </a:r>
            <a:r>
              <a:rPr lang="ar-KW" sz="2400" dirty="0" smtClean="0">
                <a:solidFill>
                  <a:schemeClr val="tx2"/>
                </a:solidFill>
              </a:rPr>
              <a:t>من قبلهم في</a:t>
            </a: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a:t>
            </a:r>
            <a:r>
              <a:rPr lang="ar-KW" sz="2400" dirty="0">
                <a:solidFill>
                  <a:schemeClr val="tx2"/>
                </a:solidFill>
              </a:rPr>
              <a:t>الأوراق المالية للمصدر والشركات </a:t>
            </a:r>
            <a:r>
              <a:rPr lang="ar-KW" sz="2400" u="sng" dirty="0">
                <a:solidFill>
                  <a:schemeClr val="tx2"/>
                </a:solidFill>
              </a:rPr>
              <a:t>الأم أو التابعة أو الزميلة للمصدر</a:t>
            </a:r>
            <a:r>
              <a:rPr lang="ar-KW" sz="2400" dirty="0">
                <a:solidFill>
                  <a:schemeClr val="tx2"/>
                </a:solidFill>
              </a:rPr>
              <a:t> </a:t>
            </a:r>
            <a:r>
              <a:rPr lang="ar-KW" sz="2400" dirty="0" smtClean="0">
                <a:solidFill>
                  <a:schemeClr val="tx2"/>
                </a:solidFill>
              </a:rPr>
              <a:t>، والاحتفاظ بسجل</a:t>
            </a: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a:t>
            </a:r>
            <a:r>
              <a:rPr lang="ar-KW" sz="2400" dirty="0">
                <a:solidFill>
                  <a:schemeClr val="tx2"/>
                </a:solidFill>
              </a:rPr>
              <a:t>محدث </a:t>
            </a:r>
            <a:r>
              <a:rPr lang="ar-KW" sz="2400" dirty="0" smtClean="0">
                <a:solidFill>
                  <a:schemeClr val="tx2"/>
                </a:solidFill>
              </a:rPr>
              <a:t>لتلك </a:t>
            </a:r>
            <a:r>
              <a:rPr lang="ar-KW" sz="2400" dirty="0">
                <a:solidFill>
                  <a:schemeClr val="tx2"/>
                </a:solidFill>
              </a:rPr>
              <a:t>التعاملات.</a:t>
            </a:r>
          </a:p>
          <a:p>
            <a:pPr marL="0" indent="0" algn="r" rtl="1" fontAlgn="base">
              <a:spcBef>
                <a:spcPct val="0"/>
              </a:spcBef>
              <a:spcAft>
                <a:spcPts val="600"/>
              </a:spcAft>
              <a:buNone/>
            </a:pP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9257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2730</TotalTime>
  <Words>1780</Words>
  <Application>Microsoft Office PowerPoint</Application>
  <PresentationFormat>On-screen Show (4:3)</PresentationFormat>
  <Paragraphs>326</Paragraphs>
  <Slides>25</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microsoft sans serif</vt:lpstr>
      <vt:lpstr>Sakkal Majalla</vt:lpstr>
      <vt:lpstr>Times New Roman</vt:lpstr>
      <vt:lpstr>Office Theme</vt:lpstr>
      <vt:lpstr> ورشة عمل </vt:lpstr>
      <vt:lpstr>محتوى الورشة</vt:lpstr>
      <vt:lpstr>محتوى الورشة</vt:lpstr>
      <vt:lpstr>تعليمات هيئة أسواق المال رقم (هـ.أ.م/ق.ر/ح.ش/2013/5) </vt:lpstr>
      <vt:lpstr>تعليمات هيئة أسواق المال رقم (هـ.أ.م/ق.ر/ح.ش/2013/5)</vt:lpstr>
      <vt:lpstr>تعليمات هيئة أسواق المال رقم (هـ.أ.م/ق.ر/ح.ش/2013/5)</vt:lpstr>
      <vt:lpstr>تعليمات هيئة أسواق المال رقم (هـ.أ.م/ق.ر/ح.ش/2013/5)</vt:lpstr>
      <vt:lpstr>تعليمات هيئة أسواق المال رقم (هـ.أ.م/ق.ر/ح.ش/2013/5)</vt:lpstr>
      <vt:lpstr>تعليمات هيئة أسواق المال رقم (هـ.أ.م/ق.ر/ح.ش/2013/5)</vt:lpstr>
      <vt:lpstr>تعليمات هيئة أسواق المال رقم (هـ.أ.م/ق.ر/ح.ش/2013/5) </vt:lpstr>
      <vt:lpstr>تعليمات هيئة أسواق المال رقم (هـ.أ.م/ق.ر/ح.ش/2013/5)</vt:lpstr>
      <vt:lpstr>تعليمات هيئة أسواق المال رقم (هـ.أ.م/ق.ر/ح.ش/2013/5)</vt:lpstr>
      <vt:lpstr>تعليمات هيئة أسواق المال رقم (هـ.أ.م/ق.ر/ح.ش/2013/5)</vt:lpstr>
      <vt:lpstr>تعليمات هيئة أسواق المال رقم (هـ.أ.م/ق.ر/ح.ش/2013/5)</vt:lpstr>
      <vt:lpstr>تعليمات هيئة أسواق المال رقم (هـ.أ.م/ق.ر/ح.ش/2013/5)</vt:lpstr>
      <vt:lpstr>تعليمات هيئة أسواق المال رقم (هـ.أ.م/ق.ر/ح.ش/2013/5)</vt:lpstr>
      <vt:lpstr>تعليمات هيئة أسواق المال رقم (هـ.أ.م/ق.ر/ح.ش/2013/5)</vt:lpstr>
      <vt:lpstr>تعليمات هيئة أسواق المال رقم (هـ.أ.م/ق.ر/ح.ش/2013/5)</vt:lpstr>
      <vt:lpstr>تعليمات هيئة أسواق المال رقم (هـ.أ.م/ق.ر/ح.ش/2013/5)</vt:lpstr>
      <vt:lpstr>تعليمات هيئة أسواق المال رقم (هـ.أ.م/ق.ر/ح.ش/2013/5)</vt:lpstr>
      <vt:lpstr>تعليمات هيئة أسواق المال رقم (هـ.أ.م/ق.ر/ح.ش/2013/5)</vt:lpstr>
      <vt:lpstr>تعليمات هيئة أسواق المال رقم (هـ.أ.م/ق.ر/ح.ش/2013/5)</vt:lpstr>
      <vt:lpstr>تعليمات هيئة أسواق المال رقم (هـ.أ.م/ق.ر/ح.ش/2013/5)</vt:lpstr>
      <vt:lpstr>تعليمات هيئة أسواق المال رقم (هـ.أ.م/ق.ر/ح.ش/2013/5)</vt:lpstr>
      <vt:lpstr>شــكــراً</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Jameela Dabdoub</cp:lastModifiedBy>
  <cp:revision>430</cp:revision>
  <cp:lastPrinted>2015-05-24T08:46:30Z</cp:lastPrinted>
  <dcterms:created xsi:type="dcterms:W3CDTF">2014-09-25T11:33:14Z</dcterms:created>
  <dcterms:modified xsi:type="dcterms:W3CDTF">2015-05-24T08:54:33Z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8b7f2750-21b4-4c47-939c-f52894735a0d</vt:lpwstr>
  </property>
  <property fmtid="{D5CDD505-2E9C-101B-9397-08002B2CF9AE}" pid="3" name="CMAClassification">
    <vt:lpwstr>Internal</vt:lpwstr>
  </property>
</Properties>
</file>